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5"/>
  </p:notesMasterIdLst>
  <p:sldIdLst>
    <p:sldId id="291" r:id="rId2"/>
    <p:sldId id="265" r:id="rId3"/>
    <p:sldId id="317" r:id="rId4"/>
    <p:sldId id="257" r:id="rId5"/>
    <p:sldId id="259" r:id="rId6"/>
    <p:sldId id="325" r:id="rId7"/>
    <p:sldId id="274" r:id="rId8"/>
    <p:sldId id="275" r:id="rId9"/>
    <p:sldId id="285" r:id="rId10"/>
    <p:sldId id="293" r:id="rId11"/>
    <p:sldId id="289" r:id="rId12"/>
    <p:sldId id="292" r:id="rId13"/>
    <p:sldId id="295" r:id="rId14"/>
    <p:sldId id="297" r:id="rId15"/>
    <p:sldId id="320" r:id="rId16"/>
    <p:sldId id="294" r:id="rId17"/>
    <p:sldId id="321" r:id="rId18"/>
    <p:sldId id="298" r:id="rId19"/>
    <p:sldId id="302" r:id="rId20"/>
    <p:sldId id="322" r:id="rId21"/>
    <p:sldId id="327" r:id="rId22"/>
    <p:sldId id="290" r:id="rId23"/>
    <p:sldId id="277" r:id="rId24"/>
    <p:sldId id="263" r:id="rId25"/>
    <p:sldId id="318" r:id="rId26"/>
    <p:sldId id="305" r:id="rId27"/>
    <p:sldId id="287" r:id="rId28"/>
    <p:sldId id="306" r:id="rId29"/>
    <p:sldId id="278" r:id="rId30"/>
    <p:sldId id="261" r:id="rId31"/>
    <p:sldId id="326" r:id="rId32"/>
    <p:sldId id="283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262" r:id="rId41"/>
    <p:sldId id="316" r:id="rId42"/>
    <p:sldId id="323" r:id="rId43"/>
    <p:sldId id="28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0031"/>
    <a:srgbClr val="FF9609"/>
    <a:srgbClr val="377400"/>
    <a:srgbClr val="353534"/>
    <a:srgbClr val="2C3E50"/>
    <a:srgbClr val="2B4B58"/>
    <a:srgbClr val="3B5A70"/>
    <a:srgbClr val="FFEBEB"/>
    <a:srgbClr val="F5F5F5"/>
    <a:srgbClr val="E2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0" autoAdjust="0"/>
    <p:restoredTop sz="58423" autoAdjust="0"/>
  </p:normalViewPr>
  <p:slideViewPr>
    <p:cSldViewPr snapToGrid="0" showGuides="1">
      <p:cViewPr varScale="1">
        <p:scale>
          <a:sx n="43" d="100"/>
          <a:sy n="43" d="100"/>
        </p:scale>
        <p:origin x="1560" y="54"/>
      </p:cViewPr>
      <p:guideLst>
        <p:guide orient="horz" pos="408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81ABA-364A-44CD-99DD-5A0C3EB445D3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A0396-0812-4BB8-878F-5A8674EF6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7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Hello, My name is Trabelsi Haythem, and welcome to my end of studies presentation. </a:t>
            </a:r>
          </a:p>
          <a:p>
            <a:endParaRPr lang="en-US" dirty="0" smtClean="0"/>
          </a:p>
          <a:p>
            <a:r>
              <a:rPr lang="en-US" dirty="0" smtClean="0"/>
              <a:t>- So thank you to my committee  and the members of the jury for evaluating this project, 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Also I would thank my supervisors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Gargouri</a:t>
            </a:r>
            <a:r>
              <a:rPr lang="en-US" dirty="0" smtClean="0"/>
              <a:t> Khalil and </a:t>
            </a:r>
            <a:r>
              <a:rPr lang="en-US" dirty="0" err="1" smtClean="0"/>
              <a:t>Mrs</a:t>
            </a:r>
            <a:r>
              <a:rPr lang="en-US" dirty="0" smtClean="0"/>
              <a:t> </a:t>
            </a:r>
            <a:r>
              <a:rPr lang="en-US" dirty="0" err="1" smtClean="0"/>
              <a:t>Mezni</a:t>
            </a:r>
            <a:r>
              <a:rPr lang="en-US" dirty="0" smtClean="0"/>
              <a:t> </a:t>
            </a:r>
            <a:r>
              <a:rPr lang="en-US" dirty="0" err="1" smtClean="0"/>
              <a:t>Hanen</a:t>
            </a:r>
            <a:r>
              <a:rPr lang="en-US" dirty="0" smtClean="0"/>
              <a:t> for their immense help during this internship.</a:t>
            </a:r>
          </a:p>
          <a:p>
            <a:endParaRPr lang="en-US" dirty="0" smtClean="0"/>
          </a:p>
          <a:p>
            <a:r>
              <a:rPr lang="en-US" dirty="0" smtClean="0"/>
              <a:t>- Today’s presentation will be on FIX-enabled application which is an electronic trading platform that validate and parse FIX messages with a simulator for Quality Assurance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7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FIX message is composed of the three major parts, the header, the body and the trailer.</a:t>
            </a:r>
          </a:p>
          <a:p>
            <a:endParaRPr lang="en-US" dirty="0" smtClean="0"/>
          </a:p>
          <a:p>
            <a:r>
              <a:rPr lang="en-US" dirty="0" smtClean="0"/>
              <a:t>Therefore, in order to create messages with correct values we should construct the message in the following order</a:t>
            </a:r>
          </a:p>
          <a:p>
            <a:r>
              <a:rPr lang="en-US" dirty="0" smtClean="0"/>
              <a:t>Body contains business data</a:t>
            </a:r>
          </a:p>
          <a:p>
            <a:r>
              <a:rPr lang="en-US" dirty="0" smtClean="0"/>
              <a:t>Header  contains information needed for session identification</a:t>
            </a:r>
          </a:p>
          <a:p>
            <a:r>
              <a:rPr lang="en-US" dirty="0" smtClean="0"/>
              <a:t>Trailer checksum for message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2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5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testing of FIX messages could be a pretty complicated task. </a:t>
            </a:r>
          </a:p>
          <a:p>
            <a:endParaRPr lang="en-US" dirty="0" smtClean="0"/>
          </a:p>
          <a:p>
            <a:r>
              <a:rPr lang="en-US" dirty="0" smtClean="0"/>
              <a:t>The combination and complex business logic could be made through a very difficult testing task and elaborate</a:t>
            </a:r>
            <a:r>
              <a:rPr lang="en-US" baseline="0" dirty="0" smtClean="0"/>
              <a:t> different scenarios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shown in the example</a:t>
            </a:r>
            <a:r>
              <a:rPr lang="en-US" baseline="0" dirty="0" smtClean="0"/>
              <a:t> figure.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There’s a necessity to use a testing simulator.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7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raw FIX message is not a very readable format since it was designed with efficiency in mind rather than understandability. </a:t>
            </a:r>
          </a:p>
          <a:p>
            <a:endParaRPr lang="en-US" dirty="0" smtClean="0"/>
          </a:p>
          <a:p>
            <a:r>
              <a:rPr lang="en-US" dirty="0" smtClean="0"/>
              <a:t>Therefore, for our application we need to develop</a:t>
            </a:r>
            <a:r>
              <a:rPr lang="en-US" baseline="0" dirty="0" smtClean="0"/>
              <a:t> </a:t>
            </a:r>
            <a:r>
              <a:rPr lang="en-US" dirty="0" smtClean="0"/>
              <a:t>a process of translating information provided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in order to be presented in a readable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54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Throughout this project we used</a:t>
            </a:r>
            <a:r>
              <a:rPr lang="en-US" baseline="0" dirty="0" smtClean="0"/>
              <a:t> UML language diagrams and SCRUM as our work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65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Our platform data should be protected against attacks or unapproved access.</a:t>
            </a:r>
          </a:p>
          <a:p>
            <a:endParaRPr lang="en-US" dirty="0" smtClean="0"/>
          </a:p>
          <a:p>
            <a:r>
              <a:rPr lang="en-US" dirty="0" smtClean="0"/>
              <a:t>Scalability: Our platform should work under the highest workloads</a:t>
            </a:r>
          </a:p>
          <a:p>
            <a:endParaRPr lang="en-US" dirty="0" smtClean="0"/>
          </a:p>
          <a:p>
            <a:r>
              <a:rPr lang="en-US" dirty="0" smtClean="0"/>
              <a:t>Performance: this solution must have a minimal time to display in the browser and low latency.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67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94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 this internship and project was very rewarding</a:t>
            </a:r>
            <a:r>
              <a:rPr lang="en-US" baseline="0" dirty="0" smtClean="0"/>
              <a:t> in terms of knowledgment and acquiring new skills while working with professional team that put out the fruit of our engineering study into real projects.</a:t>
            </a:r>
          </a:p>
          <a:p>
            <a:endParaRPr lang="en-US" dirty="0" smtClean="0"/>
          </a:p>
          <a:p>
            <a:r>
              <a:rPr lang="en-US" dirty="0" smtClean="0"/>
              <a:t>This solution is by no means a bullet proof application and was kept as simple as possible to allow QA analysts to easily understand the concept of using FIX messages.</a:t>
            </a:r>
          </a:p>
          <a:p>
            <a:r>
              <a:rPr lang="en-US" dirty="0" smtClean="0"/>
              <a:t>Thus we can enhance it by adding . .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5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sz="1200" dirty="0" smtClean="0"/>
              <a:t>I will present the host organization, </a:t>
            </a:r>
            <a:r>
              <a:rPr lang="en-US" sz="1200" dirty="0" err="1" smtClean="0"/>
              <a:t>Linedata</a:t>
            </a:r>
            <a:r>
              <a:rPr lang="en-US" sz="1200" dirty="0" smtClean="0"/>
              <a:t> is a global solutions provider with 700 clients operating in 20 offices covering 50 countries and has more than 1100 employees .</a:t>
            </a:r>
          </a:p>
          <a:p>
            <a:pPr lvl="0">
              <a:defRPr/>
            </a:pPr>
            <a:endParaRPr lang="en-US" sz="1200" dirty="0" smtClean="0"/>
          </a:p>
          <a:p>
            <a:pPr lvl="0">
              <a:defRPr/>
            </a:pPr>
            <a:r>
              <a:rPr lang="en-US" sz="1200" dirty="0" smtClean="0"/>
              <a:t>The company offers services and outsourcing to different profiles in the domain of  lending &amp; leasing and insurance</a:t>
            </a:r>
          </a:p>
          <a:p>
            <a:pPr lvl="0">
              <a:defRPr/>
            </a:pPr>
            <a:r>
              <a:rPr lang="en-US" sz="1200" dirty="0" smtClean="0"/>
              <a:t> asset management, </a:t>
            </a:r>
            <a:endParaRPr lang="fr-FR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The graph before you shows some of the services that </a:t>
            </a:r>
            <a:r>
              <a:rPr lang="en-US" sz="1200" dirty="0" err="1" smtClean="0"/>
              <a:t>Linedata</a:t>
            </a:r>
            <a:r>
              <a:rPr lang="en-US" sz="1200" dirty="0" smtClean="0"/>
              <a:t> provides such as Trading management, order and risk management </a:t>
            </a:r>
            <a:r>
              <a:rPr lang="en-US" sz="1200" dirty="0" err="1" smtClean="0"/>
              <a:t>etc</a:t>
            </a:r>
            <a:r>
              <a:rPr lang="en-US" sz="1200" dirty="0" smtClean="0"/>
              <a:t> . .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18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 technolo</a:t>
            </a:r>
            <a:r>
              <a:rPr lang="en-US" baseline="0" dirty="0" smtClean="0"/>
              <a:t>gy is used to bring together buyers and sellers through an electronic trading platforms and network to create virtual market places.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business opportunities continue to change in today’s rapidly evolving marketplace, the result is an increase in data flow and processing loads.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these various reasons have led to the emergence of the need for testing trading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0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Protocol is a protocol designed for exchanging electronic messages for financial information. </a:t>
            </a:r>
          </a:p>
          <a:p>
            <a:r>
              <a:rPr lang="en-US" dirty="0" smtClean="0"/>
              <a:t>A standard messaging protocol -platform independent- facilitates electronic communication</a:t>
            </a:r>
            <a:r>
              <a:rPr lang="en-US" baseline="0" dirty="0" smtClean="0"/>
              <a:t> </a:t>
            </a:r>
            <a:r>
              <a:rPr lang="en-US" dirty="0" smtClean="0"/>
              <a:t>between buy side institutions and brokers.</a:t>
            </a:r>
          </a:p>
          <a:p>
            <a:endParaRPr lang="en-US" dirty="0" smtClean="0"/>
          </a:p>
          <a:p>
            <a:r>
              <a:rPr lang="en-US" dirty="0" smtClean="0"/>
              <a:t>Typically, a FIX implementation exists as a FIX Engine.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important step before exchanging messages is to establish a connection between traders</a:t>
            </a:r>
            <a:r>
              <a:rPr lang="en-US" baseline="0" dirty="0" smtClean="0"/>
              <a:t> and brokers.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There are two roles for counterparties:</a:t>
            </a:r>
          </a:p>
          <a:p>
            <a:endParaRPr lang="en-US" dirty="0" smtClean="0"/>
          </a:p>
          <a:p>
            <a:r>
              <a:rPr lang="en-US" dirty="0" smtClean="0"/>
              <a:t>Once roles are defined fix session should be established between both.</a:t>
            </a:r>
          </a:p>
          <a:p>
            <a:endParaRPr lang="en-US" dirty="0" smtClean="0"/>
          </a:p>
          <a:p>
            <a:r>
              <a:rPr lang="en-US" dirty="0" smtClean="0"/>
              <a:t>A session is uniquely identified by FIX protocol version and IDs of both counterparties.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8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see, the repeatable pattern found in each FIX message is …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purpose of each message, different set of tags and values are required each time.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3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A0396-0812-4BB8-878F-5A8674EF69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1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0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0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850C2E-347B-4B39-823B-D7337E4D62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7337" y="-2381"/>
            <a:ext cx="5988463" cy="6858000"/>
          </a:xfrm>
          <a:custGeom>
            <a:avLst/>
            <a:gdLst>
              <a:gd name="connsiteX0" fmla="*/ 2994279 w 5988463"/>
              <a:gd name="connsiteY0" fmla="*/ 0 h 6858000"/>
              <a:gd name="connsiteX1" fmla="*/ 5988463 w 5988463"/>
              <a:gd name="connsiteY1" fmla="*/ 0 h 6858000"/>
              <a:gd name="connsiteX2" fmla="*/ 3104483 w 5988463"/>
              <a:gd name="connsiteY2" fmla="*/ 6858000 h 6858000"/>
              <a:gd name="connsiteX3" fmla="*/ 0 w 59884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8463" h="6858000">
                <a:moveTo>
                  <a:pt x="2994279" y="0"/>
                </a:moveTo>
                <a:lnTo>
                  <a:pt x="5988463" y="0"/>
                </a:lnTo>
                <a:lnTo>
                  <a:pt x="31044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01B394B-E170-42EB-914F-26D92AECBD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6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B0B560-EE9B-497B-9FF7-676E310AC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47450" y="1685292"/>
            <a:ext cx="7131630" cy="3487416"/>
          </a:xfrm>
          <a:custGeom>
            <a:avLst/>
            <a:gdLst>
              <a:gd name="connsiteX0" fmla="*/ 6639412 w 7131630"/>
              <a:gd name="connsiteY0" fmla="*/ 0 h 3487416"/>
              <a:gd name="connsiteX1" fmla="*/ 5558023 w 7131630"/>
              <a:gd name="connsiteY1" fmla="*/ 1121171 h 3487416"/>
              <a:gd name="connsiteX2" fmla="*/ 6271676 w 7131630"/>
              <a:gd name="connsiteY2" fmla="*/ 1073688 h 3487416"/>
              <a:gd name="connsiteX3" fmla="*/ 6260826 w 7131630"/>
              <a:gd name="connsiteY3" fmla="*/ 1208205 h 3487416"/>
              <a:gd name="connsiteX4" fmla="*/ 7004229 w 7131630"/>
              <a:gd name="connsiteY4" fmla="*/ 1045221 h 3487416"/>
              <a:gd name="connsiteX5" fmla="*/ 6778595 w 7131630"/>
              <a:gd name="connsiteY5" fmla="*/ 1273422 h 3487416"/>
              <a:gd name="connsiteX6" fmla="*/ 7131630 w 7131630"/>
              <a:gd name="connsiteY6" fmla="*/ 1235622 h 3487416"/>
              <a:gd name="connsiteX7" fmla="*/ 6767978 w 7131630"/>
              <a:gd name="connsiteY7" fmla="*/ 1735892 h 3487416"/>
              <a:gd name="connsiteX8" fmla="*/ 7032346 w 7131630"/>
              <a:gd name="connsiteY8" fmla="*/ 1861659 h 3487416"/>
              <a:gd name="connsiteX9" fmla="*/ 2866162 w 7131630"/>
              <a:gd name="connsiteY9" fmla="*/ 3463849 h 3487416"/>
              <a:gd name="connsiteX10" fmla="*/ 4196284 w 7131630"/>
              <a:gd name="connsiteY10" fmla="*/ 2819963 h 3487416"/>
              <a:gd name="connsiteX11" fmla="*/ 3155497 w 7131630"/>
              <a:gd name="connsiteY11" fmla="*/ 3093198 h 3487416"/>
              <a:gd name="connsiteX12" fmla="*/ 3263530 w 7131630"/>
              <a:gd name="connsiteY12" fmla="*/ 2962764 h 3487416"/>
              <a:gd name="connsiteX13" fmla="*/ 3229930 w 7131630"/>
              <a:gd name="connsiteY13" fmla="*/ 2756613 h 3487416"/>
              <a:gd name="connsiteX14" fmla="*/ 930887 w 7131630"/>
              <a:gd name="connsiteY14" fmla="*/ 3487416 h 3487416"/>
              <a:gd name="connsiteX15" fmla="*/ 1897125 w 7131630"/>
              <a:gd name="connsiteY15" fmla="*/ 2684862 h 3487416"/>
              <a:gd name="connsiteX16" fmla="*/ 1253939 w 7131630"/>
              <a:gd name="connsiteY16" fmla="*/ 2806780 h 3487416"/>
              <a:gd name="connsiteX17" fmla="*/ 1545840 w 7131630"/>
              <a:gd name="connsiteY17" fmla="*/ 2393078 h 3487416"/>
              <a:gd name="connsiteX18" fmla="*/ 1342139 w 7131630"/>
              <a:gd name="connsiteY18" fmla="*/ 2376511 h 3487416"/>
              <a:gd name="connsiteX19" fmla="*/ 1331989 w 7131630"/>
              <a:gd name="connsiteY19" fmla="*/ 2188910 h 3487416"/>
              <a:gd name="connsiteX20" fmla="*/ 0 w 7131630"/>
              <a:gd name="connsiteY20" fmla="*/ 2334861 h 3487416"/>
              <a:gd name="connsiteX21" fmla="*/ 336818 w 7131630"/>
              <a:gd name="connsiteY21" fmla="*/ 2130810 h 3487416"/>
              <a:gd name="connsiteX22" fmla="*/ 2562711 w 7131630"/>
              <a:gd name="connsiteY22" fmla="*/ 895537 h 3487416"/>
              <a:gd name="connsiteX23" fmla="*/ 2426677 w 7131630"/>
              <a:gd name="connsiteY23" fmla="*/ 1176472 h 3487416"/>
              <a:gd name="connsiteX24" fmla="*/ 2861612 w 7131630"/>
              <a:gd name="connsiteY24" fmla="*/ 993188 h 3487416"/>
              <a:gd name="connsiteX25" fmla="*/ 2878296 w 7131630"/>
              <a:gd name="connsiteY25" fmla="*/ 1216255 h 3487416"/>
              <a:gd name="connsiteX26" fmla="*/ 6639412 w 7131630"/>
              <a:gd name="connsiteY26" fmla="*/ 0 h 348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31630" h="3487416">
                <a:moveTo>
                  <a:pt x="6639412" y="0"/>
                </a:moveTo>
                <a:cubicBezTo>
                  <a:pt x="6351943" y="435985"/>
                  <a:pt x="5983275" y="818187"/>
                  <a:pt x="5558023" y="1121171"/>
                </a:cubicBezTo>
                <a:cubicBezTo>
                  <a:pt x="5795908" y="1105305"/>
                  <a:pt x="6033792" y="1089555"/>
                  <a:pt x="6271676" y="1073688"/>
                </a:cubicBezTo>
                <a:cubicBezTo>
                  <a:pt x="6268060" y="1118488"/>
                  <a:pt x="6264443" y="1163405"/>
                  <a:pt x="6260826" y="1208205"/>
                </a:cubicBezTo>
                <a:cubicBezTo>
                  <a:pt x="6508627" y="1153838"/>
                  <a:pt x="6756428" y="1099588"/>
                  <a:pt x="7004229" y="1045221"/>
                </a:cubicBezTo>
                <a:cubicBezTo>
                  <a:pt x="6928979" y="1121288"/>
                  <a:pt x="6853729" y="1197355"/>
                  <a:pt x="6778595" y="1273422"/>
                </a:cubicBezTo>
                <a:cubicBezTo>
                  <a:pt x="6896312" y="1260822"/>
                  <a:pt x="7013913" y="1248222"/>
                  <a:pt x="7131630" y="1235622"/>
                </a:cubicBezTo>
                <a:cubicBezTo>
                  <a:pt x="7010413" y="1402339"/>
                  <a:pt x="6889196" y="1569173"/>
                  <a:pt x="6767978" y="1735892"/>
                </a:cubicBezTo>
                <a:cubicBezTo>
                  <a:pt x="6856062" y="1777775"/>
                  <a:pt x="6944262" y="1819659"/>
                  <a:pt x="7032346" y="1861659"/>
                </a:cubicBezTo>
                <a:cubicBezTo>
                  <a:pt x="5643541" y="2395761"/>
                  <a:pt x="4254851" y="2929747"/>
                  <a:pt x="2866162" y="3463849"/>
                </a:cubicBezTo>
                <a:cubicBezTo>
                  <a:pt x="3309497" y="3249181"/>
                  <a:pt x="3752949" y="3034630"/>
                  <a:pt x="4196284" y="2819963"/>
                </a:cubicBezTo>
                <a:cubicBezTo>
                  <a:pt x="3849316" y="2911080"/>
                  <a:pt x="3502465" y="3002197"/>
                  <a:pt x="3155497" y="3093198"/>
                </a:cubicBezTo>
                <a:cubicBezTo>
                  <a:pt x="3191547" y="3049681"/>
                  <a:pt x="3227480" y="3006164"/>
                  <a:pt x="3263530" y="2962764"/>
                </a:cubicBezTo>
                <a:cubicBezTo>
                  <a:pt x="3171247" y="2950747"/>
                  <a:pt x="3146280" y="2797213"/>
                  <a:pt x="3229930" y="2756613"/>
                </a:cubicBezTo>
                <a:cubicBezTo>
                  <a:pt x="2436010" y="2898013"/>
                  <a:pt x="1660874" y="3144414"/>
                  <a:pt x="930887" y="3487416"/>
                </a:cubicBezTo>
                <a:cubicBezTo>
                  <a:pt x="1174255" y="3140564"/>
                  <a:pt x="1511540" y="2860446"/>
                  <a:pt x="1897125" y="2684862"/>
                </a:cubicBezTo>
                <a:cubicBezTo>
                  <a:pt x="1682690" y="2725463"/>
                  <a:pt x="1468373" y="2766179"/>
                  <a:pt x="1253939" y="2806780"/>
                </a:cubicBezTo>
                <a:cubicBezTo>
                  <a:pt x="1351239" y="2668879"/>
                  <a:pt x="1448539" y="2530978"/>
                  <a:pt x="1545840" y="2393078"/>
                </a:cubicBezTo>
                <a:cubicBezTo>
                  <a:pt x="1477940" y="2387594"/>
                  <a:pt x="1410039" y="2382111"/>
                  <a:pt x="1342139" y="2376511"/>
                </a:cubicBezTo>
                <a:cubicBezTo>
                  <a:pt x="1338756" y="2313977"/>
                  <a:pt x="1335372" y="2251444"/>
                  <a:pt x="1331989" y="2188910"/>
                </a:cubicBezTo>
                <a:cubicBezTo>
                  <a:pt x="888070" y="2237560"/>
                  <a:pt x="444035" y="2286211"/>
                  <a:pt x="0" y="2334861"/>
                </a:cubicBezTo>
                <a:cubicBezTo>
                  <a:pt x="281751" y="2237911"/>
                  <a:pt x="55067" y="2227877"/>
                  <a:pt x="336818" y="2130810"/>
                </a:cubicBezTo>
                <a:cubicBezTo>
                  <a:pt x="1139138" y="1854542"/>
                  <a:pt x="1820708" y="1307372"/>
                  <a:pt x="2562711" y="895537"/>
                </a:cubicBezTo>
                <a:cubicBezTo>
                  <a:pt x="2517327" y="989221"/>
                  <a:pt x="2472060" y="1082788"/>
                  <a:pt x="2426677" y="1176472"/>
                </a:cubicBezTo>
                <a:cubicBezTo>
                  <a:pt x="2571694" y="1115338"/>
                  <a:pt x="2716595" y="1054321"/>
                  <a:pt x="2861612" y="993188"/>
                </a:cubicBezTo>
                <a:cubicBezTo>
                  <a:pt x="2867212" y="1067505"/>
                  <a:pt x="2872695" y="1141938"/>
                  <a:pt x="2878296" y="1216255"/>
                </a:cubicBezTo>
                <a:cubicBezTo>
                  <a:pt x="4193484" y="1052221"/>
                  <a:pt x="5477056" y="637119"/>
                  <a:pt x="66394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3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44E852-B972-4085-9BAB-49D779FA03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01099" y="961"/>
            <a:ext cx="3390900" cy="6817976"/>
          </a:xfrm>
          <a:custGeom>
            <a:avLst/>
            <a:gdLst>
              <a:gd name="connsiteX0" fmla="*/ 3390900 w 3390900"/>
              <a:gd name="connsiteY0" fmla="*/ 0 h 6817976"/>
              <a:gd name="connsiteX1" fmla="*/ 3390900 w 3390900"/>
              <a:gd name="connsiteY1" fmla="*/ 2367545 h 6817976"/>
              <a:gd name="connsiteX2" fmla="*/ 3303370 w 3390900"/>
              <a:gd name="connsiteY2" fmla="*/ 2371964 h 6817976"/>
              <a:gd name="connsiteX3" fmla="*/ 2367544 w 3390900"/>
              <a:gd name="connsiteY3" fmla="*/ 3408988 h 6817976"/>
              <a:gd name="connsiteX4" fmla="*/ 3303370 w 3390900"/>
              <a:gd name="connsiteY4" fmla="*/ 4446012 h 6817976"/>
              <a:gd name="connsiteX5" fmla="*/ 3390900 w 3390900"/>
              <a:gd name="connsiteY5" fmla="*/ 4450432 h 6817976"/>
              <a:gd name="connsiteX6" fmla="*/ 3390900 w 3390900"/>
              <a:gd name="connsiteY6" fmla="*/ 6817976 h 6817976"/>
              <a:gd name="connsiteX7" fmla="*/ 3061303 w 3390900"/>
              <a:gd name="connsiteY7" fmla="*/ 6801333 h 6817976"/>
              <a:gd name="connsiteX8" fmla="*/ 0 w 3390900"/>
              <a:gd name="connsiteY8" fmla="*/ 3408988 h 6817976"/>
              <a:gd name="connsiteX9" fmla="*/ 3061303 w 3390900"/>
              <a:gd name="connsiteY9" fmla="*/ 16643 h 681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0900" h="6817976">
                <a:moveTo>
                  <a:pt x="3390900" y="0"/>
                </a:moveTo>
                <a:lnTo>
                  <a:pt x="3390900" y="2367545"/>
                </a:lnTo>
                <a:lnTo>
                  <a:pt x="3303370" y="2371964"/>
                </a:lnTo>
                <a:cubicBezTo>
                  <a:pt x="2777731" y="2425346"/>
                  <a:pt x="2367544" y="2869265"/>
                  <a:pt x="2367544" y="3408988"/>
                </a:cubicBezTo>
                <a:cubicBezTo>
                  <a:pt x="2367544" y="3948712"/>
                  <a:pt x="2777731" y="4392630"/>
                  <a:pt x="3303370" y="4446012"/>
                </a:cubicBezTo>
                <a:lnTo>
                  <a:pt x="3390900" y="4450432"/>
                </a:lnTo>
                <a:lnTo>
                  <a:pt x="3390900" y="6817976"/>
                </a:lnTo>
                <a:lnTo>
                  <a:pt x="3061303" y="6801333"/>
                </a:lnTo>
                <a:cubicBezTo>
                  <a:pt x="1341815" y="6626710"/>
                  <a:pt x="0" y="5174548"/>
                  <a:pt x="0" y="3408988"/>
                </a:cubicBezTo>
                <a:cubicBezTo>
                  <a:pt x="0" y="1643429"/>
                  <a:pt x="1341815" y="191267"/>
                  <a:pt x="3061303" y="166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69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80888D5-298E-4915-AD8D-8613DCBC1E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4438" y="1600508"/>
            <a:ext cx="2189130" cy="2189130"/>
          </a:xfrm>
          <a:custGeom>
            <a:avLst/>
            <a:gdLst>
              <a:gd name="connsiteX0" fmla="*/ 0 w 2189130"/>
              <a:gd name="connsiteY0" fmla="*/ 0 h 2189130"/>
              <a:gd name="connsiteX1" fmla="*/ 2189130 w 2189130"/>
              <a:gd name="connsiteY1" fmla="*/ 0 h 2189130"/>
              <a:gd name="connsiteX2" fmla="*/ 2189130 w 2189130"/>
              <a:gd name="connsiteY2" fmla="*/ 2189130 h 2189130"/>
              <a:gd name="connsiteX3" fmla="*/ 0 w 2189130"/>
              <a:gd name="connsiteY3" fmla="*/ 2189130 h 218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30" h="2189130">
                <a:moveTo>
                  <a:pt x="0" y="0"/>
                </a:moveTo>
                <a:lnTo>
                  <a:pt x="2189130" y="0"/>
                </a:lnTo>
                <a:lnTo>
                  <a:pt x="2189130" y="2189130"/>
                </a:lnTo>
                <a:lnTo>
                  <a:pt x="0" y="21891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92EC97-D2BC-4CFF-98FA-A50673021C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8795" y="505944"/>
            <a:ext cx="2189130" cy="2189130"/>
          </a:xfrm>
          <a:custGeom>
            <a:avLst/>
            <a:gdLst>
              <a:gd name="connsiteX0" fmla="*/ 0 w 2189130"/>
              <a:gd name="connsiteY0" fmla="*/ 0 h 2189130"/>
              <a:gd name="connsiteX1" fmla="*/ 2189130 w 2189130"/>
              <a:gd name="connsiteY1" fmla="*/ 0 h 2189130"/>
              <a:gd name="connsiteX2" fmla="*/ 2189130 w 2189130"/>
              <a:gd name="connsiteY2" fmla="*/ 2189130 h 2189130"/>
              <a:gd name="connsiteX3" fmla="*/ 0 w 2189130"/>
              <a:gd name="connsiteY3" fmla="*/ 2189130 h 218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30" h="2189130">
                <a:moveTo>
                  <a:pt x="0" y="0"/>
                </a:moveTo>
                <a:lnTo>
                  <a:pt x="2189130" y="0"/>
                </a:lnTo>
                <a:lnTo>
                  <a:pt x="2189130" y="2189130"/>
                </a:lnTo>
                <a:lnTo>
                  <a:pt x="0" y="21891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BE2646-6DA2-4E36-B9C2-B8B22FDE17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8795" y="3146581"/>
            <a:ext cx="2189130" cy="2189130"/>
          </a:xfrm>
          <a:custGeom>
            <a:avLst/>
            <a:gdLst>
              <a:gd name="connsiteX0" fmla="*/ 0 w 2189130"/>
              <a:gd name="connsiteY0" fmla="*/ 0 h 2189130"/>
              <a:gd name="connsiteX1" fmla="*/ 2189130 w 2189130"/>
              <a:gd name="connsiteY1" fmla="*/ 0 h 2189130"/>
              <a:gd name="connsiteX2" fmla="*/ 2189130 w 2189130"/>
              <a:gd name="connsiteY2" fmla="*/ 2189130 h 2189130"/>
              <a:gd name="connsiteX3" fmla="*/ 0 w 2189130"/>
              <a:gd name="connsiteY3" fmla="*/ 2189130 h 218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9130" h="2189130">
                <a:moveTo>
                  <a:pt x="0" y="0"/>
                </a:moveTo>
                <a:lnTo>
                  <a:pt x="2189130" y="0"/>
                </a:lnTo>
                <a:lnTo>
                  <a:pt x="2189130" y="2189130"/>
                </a:lnTo>
                <a:lnTo>
                  <a:pt x="0" y="21891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6D8F3-8E3F-4D1E-B530-982D3C38DE50}"/>
              </a:ext>
            </a:extLst>
          </p:cNvPr>
          <p:cNvSpPr/>
          <p:nvPr userDrawn="1"/>
        </p:nvSpPr>
        <p:spPr>
          <a:xfrm>
            <a:off x="6830640" y="505944"/>
            <a:ext cx="4909064" cy="4909064"/>
          </a:xfrm>
          <a:prstGeom prst="rect">
            <a:avLst/>
          </a:prstGeom>
          <a:solidFill>
            <a:srgbClr val="EB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97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BB6C3F-DBA6-4A98-9035-6F7A13C12B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0155" y="1279299"/>
            <a:ext cx="2743200" cy="429940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A116C68-C722-47EE-BE71-5CE492B5FD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3130" y="1279298"/>
            <a:ext cx="2743200" cy="429940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C72E490E-40F7-4DB2-B187-169604E425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6105" y="1279298"/>
            <a:ext cx="2743200" cy="42994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90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D0DC196-8A1D-43F8-BB3D-CE9BA01F41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619250"/>
            <a:ext cx="7315200" cy="3314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71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aphic 315">
            <a:extLst>
              <a:ext uri="{FF2B5EF4-FFF2-40B4-BE49-F238E27FC236}">
                <a16:creationId xmlns:a16="http://schemas.microsoft.com/office/drawing/2014/main" id="{E613531F-6E0E-4450-9FC6-0C7C3B209F23}"/>
              </a:ext>
            </a:extLst>
          </p:cNvPr>
          <p:cNvGrpSpPr/>
          <p:nvPr userDrawn="1"/>
        </p:nvGrpSpPr>
        <p:grpSpPr>
          <a:xfrm>
            <a:off x="178011" y="247297"/>
            <a:ext cx="2766288" cy="2763034"/>
            <a:chOff x="5863362" y="1474752"/>
            <a:chExt cx="2766288" cy="2763034"/>
          </a:xfrm>
          <a:solidFill>
            <a:srgbClr val="EB3A3A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BEC1E74-3A24-468C-B157-5E30F3D67C54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5EEB4D-B625-4704-B9B7-F91662E45FF5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A28506-2713-452D-B705-952DA9BE4CE8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0E4952-897E-4DA8-BF4A-0780AC268C3E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BCFB6B4-3ADE-49D4-A1A2-EEBC9A497217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C067FF-E154-48CB-A131-A5CDE602F34C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58BA28-A95E-4455-A1E6-B0463AE3723B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8C32C-3012-455C-A845-DE4A81FB3E93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A7CC1C-1032-4463-8B58-E65B605A34A8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B1279A-DA64-443B-BD65-A618C14A1D8F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EDD966E-B8CB-4517-B6D3-1D7B2D7E1BBE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9B8517-8694-4FB2-AA69-87AA8C228D9A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ECFD89-B15B-49E8-A5D1-9558BA85C9B8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AF6152-6B4A-4685-8081-44AB74174FDC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7895FBC-6060-4291-950A-2F473C05D8DF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A8C276-9B94-4B1C-AE3E-EDDB26D7ACF2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8824B2-3C13-42B4-B1DE-14DF78564491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30EC26-65F2-4E33-97ED-053435830CFA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15D8E1A-8918-4494-85AD-A202A5D36531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3EE09-432D-4221-8D27-BD9ED2969B17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DC2C4F3-71B7-4768-9D19-5FED2C607988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627DD2-E5BC-4180-9F70-602E0EFA7390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1CEF017-64FA-4F8C-9F6C-8E56F2AED9B9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061CE9-349D-4ABC-9C96-DA38A0B5DE43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1BAC2E-3E66-4DA1-91DB-7B80E586DAE7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151EB5-AA4E-4F6D-948F-97A252665BB7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988C69-34DC-4D9F-A61E-B966DD5E1CF5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F17EF9-FBC9-479C-8537-B51B76081910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6C2839-98EF-42FD-B887-2E39B5E181A7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583F1A-8561-42A4-BCC4-EA5155E6BA9E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72B6A4F-7A3C-4830-A07F-8AE577F45F2C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4C48A14-7B1C-435D-B93C-CE25BC823962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CB446B6-ED48-4433-9991-F30E184D5EFD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E796DE-83AE-481A-A81D-792564668537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BB65E93-C881-4657-B1B8-35A35FD0EBEF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63121AC-5A3B-4BA2-A927-7F437F11137A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199CFFE-73F5-4233-ABF6-401AE08E6AED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25C380-49C4-4128-A236-F54EB1DFC386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1554C3D-3610-455B-8BC9-36BA4A8F74F3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9E049B-0A25-4795-884D-868FE6E46D58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70C4A4B-4183-4F1D-92C5-682850BAB22A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D1D32BA-2599-43CF-8365-690DB54D60AA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71B320-60F1-406B-9434-1B416B45580D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CB9EF8A-6EC7-4213-82A8-5FAF3BDCD419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471615-0825-42DE-9759-0E15D91DA31B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78EECB4-5CAD-42EE-9E03-62234DF39D59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C936950-0D52-4BBF-B5E8-FC5F9CBE7CAE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0943CB9-3AB0-41FC-A674-63AB6EF73116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447F852-15E1-4817-8AD1-144B1A454216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C2DFDC5-644C-4A8E-9DB5-E62BFAC2C82B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E4D6B7-A455-49FC-8617-5E2592955F92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2E7E55B-3678-4C43-9997-309F34D7889A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42271C-BB14-44E7-9E6D-15E81B34FF8F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D04FC67-C14B-4A31-B292-3A77640CF998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957B0DB-6CF4-44FA-936A-8C4C0B358B98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58DA0FB-12CE-4133-98C5-24D07F7413B4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0B4C9B2-B22D-4572-A5E6-09FF2422F61C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B8D5135-D320-4FFC-A652-345ACE77597F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47B3F3A-EA6F-461F-BD9B-5141D23CDA3D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91F6ABA-831A-413D-9A06-F56631437DE2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B62C14E-9D43-426B-8952-56005D2CE728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F89EB6-8BA1-4915-A6C7-819FBEDC97C2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8C6F207-325A-49ED-966C-F9B7B05B8231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7522AC-51D0-4C54-A281-D144AFAD2E9F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A765391-BE02-4356-BA7F-2C3FF13CB22B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293FC9-5D15-47D1-ABD0-5B54F21B66A6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1D380BE-6154-4217-B294-D17E8EA23DB7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6ECA0C-1004-472F-AA30-6908C96E4FF4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E5A6DE3-AAA4-443C-9AED-5EE3A5F821A9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ABB235C-0CB1-4497-81D9-1506BEF125C7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3D72FBA-DDD8-4225-A0D9-B41C900EC908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4E98EC1-596D-4103-A8C1-09EB51E16EE1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434C01A4-F9C4-4B76-A05E-B07AE30041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526" y="2161309"/>
            <a:ext cx="3338946" cy="4516582"/>
          </a:xfrm>
          <a:custGeom>
            <a:avLst/>
            <a:gdLst>
              <a:gd name="connsiteX0" fmla="*/ 0 w 3338946"/>
              <a:gd name="connsiteY0" fmla="*/ 0 h 4516582"/>
              <a:gd name="connsiteX1" fmla="*/ 3338946 w 3338946"/>
              <a:gd name="connsiteY1" fmla="*/ 0 h 4516582"/>
              <a:gd name="connsiteX2" fmla="*/ 3338946 w 3338946"/>
              <a:gd name="connsiteY2" fmla="*/ 4516582 h 4516582"/>
              <a:gd name="connsiteX3" fmla="*/ 0 w 3338946"/>
              <a:gd name="connsiteY3" fmla="*/ 4516582 h 4516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946" h="4516582">
                <a:moveTo>
                  <a:pt x="0" y="0"/>
                </a:moveTo>
                <a:lnTo>
                  <a:pt x="3338946" y="0"/>
                </a:lnTo>
                <a:lnTo>
                  <a:pt x="3338946" y="4516582"/>
                </a:lnTo>
                <a:lnTo>
                  <a:pt x="0" y="4516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5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1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505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16AA955-0264-46AD-8753-02058B2F5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71782" y="1755643"/>
            <a:ext cx="8428479" cy="41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30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87F20-B4F9-403A-A6F4-6A6DE2C297C0}"/>
              </a:ext>
            </a:extLst>
          </p:cNvPr>
          <p:cNvSpPr/>
          <p:nvPr userDrawn="1"/>
        </p:nvSpPr>
        <p:spPr>
          <a:xfrm>
            <a:off x="0" y="0"/>
            <a:ext cx="4909064" cy="4909064"/>
          </a:xfrm>
          <a:prstGeom prst="rect">
            <a:avLst/>
          </a:prstGeom>
          <a:solidFill>
            <a:srgbClr val="EB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5C4C18-BB07-4197-A06F-765CD237AD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0" y="1306770"/>
            <a:ext cx="3024188" cy="43259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07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271EF8-5B46-4CD1-B840-1400F2B516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8142" y="1314111"/>
            <a:ext cx="7365516" cy="3869313"/>
          </a:xfrm>
          <a:custGeom>
            <a:avLst/>
            <a:gdLst>
              <a:gd name="connsiteX0" fmla="*/ 6507804 w 7365516"/>
              <a:gd name="connsiteY0" fmla="*/ 98610 h 3869313"/>
              <a:gd name="connsiteX1" fmla="*/ 6602840 w 7365516"/>
              <a:gd name="connsiteY1" fmla="*/ 203832 h 3869313"/>
              <a:gd name="connsiteX2" fmla="*/ 6602840 w 7365516"/>
              <a:gd name="connsiteY2" fmla="*/ 1586574 h 3869313"/>
              <a:gd name="connsiteX3" fmla="*/ 6691642 w 7365516"/>
              <a:gd name="connsiteY3" fmla="*/ 1675378 h 3869313"/>
              <a:gd name="connsiteX4" fmla="*/ 6780446 w 7365516"/>
              <a:gd name="connsiteY4" fmla="*/ 1586574 h 3869313"/>
              <a:gd name="connsiteX5" fmla="*/ 6780446 w 7365516"/>
              <a:gd name="connsiteY5" fmla="*/ 1454028 h 3869313"/>
              <a:gd name="connsiteX6" fmla="*/ 6875480 w 7365516"/>
              <a:gd name="connsiteY6" fmla="*/ 1348926 h 3869313"/>
              <a:gd name="connsiteX7" fmla="*/ 6984178 w 7365516"/>
              <a:gd name="connsiteY7" fmla="*/ 1450553 h 3869313"/>
              <a:gd name="connsiteX8" fmla="*/ 6984178 w 7365516"/>
              <a:gd name="connsiteY8" fmla="*/ 2698353 h 3869313"/>
              <a:gd name="connsiteX9" fmla="*/ 7072980 w 7365516"/>
              <a:gd name="connsiteY9" fmla="*/ 2787156 h 3869313"/>
              <a:gd name="connsiteX10" fmla="*/ 7161784 w 7365516"/>
              <a:gd name="connsiteY10" fmla="*/ 2698353 h 3869313"/>
              <a:gd name="connsiteX11" fmla="*/ 7161784 w 7365516"/>
              <a:gd name="connsiteY11" fmla="*/ 2101658 h 3869313"/>
              <a:gd name="connsiteX12" fmla="*/ 7256820 w 7365516"/>
              <a:gd name="connsiteY12" fmla="*/ 1996556 h 3869313"/>
              <a:gd name="connsiteX13" fmla="*/ 7365516 w 7365516"/>
              <a:gd name="connsiteY13" fmla="*/ 2098182 h 3869313"/>
              <a:gd name="connsiteX14" fmla="*/ 7365516 w 7365516"/>
              <a:gd name="connsiteY14" fmla="*/ 3660688 h 3869313"/>
              <a:gd name="connsiteX15" fmla="*/ 7270482 w 7365516"/>
              <a:gd name="connsiteY15" fmla="*/ 3765790 h 3869313"/>
              <a:gd name="connsiteX16" fmla="*/ 7161784 w 7365516"/>
              <a:gd name="connsiteY16" fmla="*/ 3664163 h 3869313"/>
              <a:gd name="connsiteX17" fmla="*/ 7161784 w 7365516"/>
              <a:gd name="connsiteY17" fmla="*/ 3570327 h 3869313"/>
              <a:gd name="connsiteX18" fmla="*/ 7072980 w 7365516"/>
              <a:gd name="connsiteY18" fmla="*/ 3481523 h 3869313"/>
              <a:gd name="connsiteX19" fmla="*/ 6984178 w 7365516"/>
              <a:gd name="connsiteY19" fmla="*/ 3570327 h 3869313"/>
              <a:gd name="connsiteX20" fmla="*/ 6984178 w 7365516"/>
              <a:gd name="connsiteY20" fmla="*/ 3763992 h 3869313"/>
              <a:gd name="connsiteX21" fmla="*/ 6889142 w 7365516"/>
              <a:gd name="connsiteY21" fmla="*/ 3869094 h 3869313"/>
              <a:gd name="connsiteX22" fmla="*/ 6780446 w 7365516"/>
              <a:gd name="connsiteY22" fmla="*/ 3767467 h 3869313"/>
              <a:gd name="connsiteX23" fmla="*/ 6780446 w 7365516"/>
              <a:gd name="connsiteY23" fmla="*/ 2458548 h 3869313"/>
              <a:gd name="connsiteX24" fmla="*/ 6691642 w 7365516"/>
              <a:gd name="connsiteY24" fmla="*/ 2369745 h 3869313"/>
              <a:gd name="connsiteX25" fmla="*/ 6602840 w 7365516"/>
              <a:gd name="connsiteY25" fmla="*/ 2458548 h 3869313"/>
              <a:gd name="connsiteX26" fmla="*/ 6602840 w 7365516"/>
              <a:gd name="connsiteY26" fmla="*/ 2567964 h 3869313"/>
              <a:gd name="connsiteX27" fmla="*/ 6507804 w 7365516"/>
              <a:gd name="connsiteY27" fmla="*/ 2673066 h 3869313"/>
              <a:gd name="connsiteX28" fmla="*/ 6399106 w 7365516"/>
              <a:gd name="connsiteY28" fmla="*/ 2571440 h 3869313"/>
              <a:gd name="connsiteX29" fmla="*/ 6399106 w 7365516"/>
              <a:gd name="connsiteY29" fmla="*/ 2458548 h 3869313"/>
              <a:gd name="connsiteX30" fmla="*/ 6310304 w 7365516"/>
              <a:gd name="connsiteY30" fmla="*/ 2369745 h 3869313"/>
              <a:gd name="connsiteX31" fmla="*/ 6221500 w 7365516"/>
              <a:gd name="connsiteY31" fmla="*/ 2458548 h 3869313"/>
              <a:gd name="connsiteX32" fmla="*/ 6221500 w 7365516"/>
              <a:gd name="connsiteY32" fmla="*/ 3258976 h 3869313"/>
              <a:gd name="connsiteX33" fmla="*/ 6126466 w 7365516"/>
              <a:gd name="connsiteY33" fmla="*/ 3364078 h 3869313"/>
              <a:gd name="connsiteX34" fmla="*/ 6017768 w 7365516"/>
              <a:gd name="connsiteY34" fmla="*/ 3262451 h 3869313"/>
              <a:gd name="connsiteX35" fmla="*/ 6017768 w 7365516"/>
              <a:gd name="connsiteY35" fmla="*/ 2805133 h 3869313"/>
              <a:gd name="connsiteX36" fmla="*/ 5928966 w 7365516"/>
              <a:gd name="connsiteY36" fmla="*/ 2716329 h 3869313"/>
              <a:gd name="connsiteX37" fmla="*/ 5840162 w 7365516"/>
              <a:gd name="connsiteY37" fmla="*/ 2805133 h 3869313"/>
              <a:gd name="connsiteX38" fmla="*/ 5840162 w 7365516"/>
              <a:gd name="connsiteY38" fmla="*/ 2960808 h 3869313"/>
              <a:gd name="connsiteX39" fmla="*/ 5745126 w 7365516"/>
              <a:gd name="connsiteY39" fmla="*/ 3065910 h 3869313"/>
              <a:gd name="connsiteX40" fmla="*/ 5636430 w 7365516"/>
              <a:gd name="connsiteY40" fmla="*/ 2964283 h 3869313"/>
              <a:gd name="connsiteX41" fmla="*/ 5636430 w 7365516"/>
              <a:gd name="connsiteY41" fmla="*/ 2563770 h 3869313"/>
              <a:gd name="connsiteX42" fmla="*/ 5565602 w 7365516"/>
              <a:gd name="connsiteY42" fmla="*/ 2492943 h 3869313"/>
              <a:gd name="connsiteX43" fmla="*/ 5494776 w 7365516"/>
              <a:gd name="connsiteY43" fmla="*/ 2563770 h 3869313"/>
              <a:gd name="connsiteX44" fmla="*/ 5494776 w 7365516"/>
              <a:gd name="connsiteY44" fmla="*/ 3460311 h 3869313"/>
              <a:gd name="connsiteX45" fmla="*/ 5399742 w 7365516"/>
              <a:gd name="connsiteY45" fmla="*/ 3565413 h 3869313"/>
              <a:gd name="connsiteX46" fmla="*/ 5291044 w 7365516"/>
              <a:gd name="connsiteY46" fmla="*/ 3463787 h 3869313"/>
              <a:gd name="connsiteX47" fmla="*/ 5291044 w 7365516"/>
              <a:gd name="connsiteY47" fmla="*/ 3122475 h 3869313"/>
              <a:gd name="connsiteX48" fmla="*/ 5202240 w 7365516"/>
              <a:gd name="connsiteY48" fmla="*/ 3033672 h 3869313"/>
              <a:gd name="connsiteX49" fmla="*/ 5113438 w 7365516"/>
              <a:gd name="connsiteY49" fmla="*/ 3122475 h 3869313"/>
              <a:gd name="connsiteX50" fmla="*/ 5113438 w 7365516"/>
              <a:gd name="connsiteY50" fmla="*/ 3763992 h 3869313"/>
              <a:gd name="connsiteX51" fmla="*/ 5018402 w 7365516"/>
              <a:gd name="connsiteY51" fmla="*/ 3869094 h 3869313"/>
              <a:gd name="connsiteX52" fmla="*/ 4909706 w 7365516"/>
              <a:gd name="connsiteY52" fmla="*/ 3767467 h 3869313"/>
              <a:gd name="connsiteX53" fmla="*/ 4909706 w 7365516"/>
              <a:gd name="connsiteY53" fmla="*/ 2447763 h 3869313"/>
              <a:gd name="connsiteX54" fmla="*/ 4820902 w 7365516"/>
              <a:gd name="connsiteY54" fmla="*/ 2358959 h 3869313"/>
              <a:gd name="connsiteX55" fmla="*/ 4732098 w 7365516"/>
              <a:gd name="connsiteY55" fmla="*/ 2447763 h 3869313"/>
              <a:gd name="connsiteX56" fmla="*/ 4732098 w 7365516"/>
              <a:gd name="connsiteY56" fmla="*/ 2567964 h 3869313"/>
              <a:gd name="connsiteX57" fmla="*/ 4637064 w 7365516"/>
              <a:gd name="connsiteY57" fmla="*/ 2673066 h 3869313"/>
              <a:gd name="connsiteX58" fmla="*/ 4528366 w 7365516"/>
              <a:gd name="connsiteY58" fmla="*/ 2571440 h 3869313"/>
              <a:gd name="connsiteX59" fmla="*/ 4528366 w 7365516"/>
              <a:gd name="connsiteY59" fmla="*/ 2379093 h 3869313"/>
              <a:gd name="connsiteX60" fmla="*/ 4439564 w 7365516"/>
              <a:gd name="connsiteY60" fmla="*/ 2290290 h 3869313"/>
              <a:gd name="connsiteX61" fmla="*/ 4350760 w 7365516"/>
              <a:gd name="connsiteY61" fmla="*/ 2379093 h 3869313"/>
              <a:gd name="connsiteX62" fmla="*/ 4350760 w 7365516"/>
              <a:gd name="connsiteY62" fmla="*/ 3320096 h 3869313"/>
              <a:gd name="connsiteX63" fmla="*/ 4255246 w 7365516"/>
              <a:gd name="connsiteY63" fmla="*/ 3425796 h 3869313"/>
              <a:gd name="connsiteX64" fmla="*/ 4147028 w 7365516"/>
              <a:gd name="connsiteY64" fmla="*/ 3324170 h 3869313"/>
              <a:gd name="connsiteX65" fmla="*/ 4147028 w 7365516"/>
              <a:gd name="connsiteY65" fmla="*/ 2706502 h 3869313"/>
              <a:gd name="connsiteX66" fmla="*/ 4058224 w 7365516"/>
              <a:gd name="connsiteY66" fmla="*/ 2617699 h 3869313"/>
              <a:gd name="connsiteX67" fmla="*/ 3969422 w 7365516"/>
              <a:gd name="connsiteY67" fmla="*/ 2706502 h 3869313"/>
              <a:gd name="connsiteX68" fmla="*/ 3969422 w 7365516"/>
              <a:gd name="connsiteY68" fmla="*/ 2960928 h 3869313"/>
              <a:gd name="connsiteX69" fmla="*/ 3874386 w 7365516"/>
              <a:gd name="connsiteY69" fmla="*/ 3066030 h 3869313"/>
              <a:gd name="connsiteX70" fmla="*/ 3765689 w 7365516"/>
              <a:gd name="connsiteY70" fmla="*/ 2964403 h 3869313"/>
              <a:gd name="connsiteX71" fmla="*/ 3765689 w 7365516"/>
              <a:gd name="connsiteY71" fmla="*/ 1258445 h 3869313"/>
              <a:gd name="connsiteX72" fmla="*/ 3860724 w 7365516"/>
              <a:gd name="connsiteY72" fmla="*/ 1153344 h 3869313"/>
              <a:gd name="connsiteX73" fmla="*/ 3969422 w 7365516"/>
              <a:gd name="connsiteY73" fmla="*/ 1254970 h 3869313"/>
              <a:gd name="connsiteX74" fmla="*/ 3969422 w 7365516"/>
              <a:gd name="connsiteY74" fmla="*/ 1323400 h 3869313"/>
              <a:gd name="connsiteX75" fmla="*/ 4058224 w 7365516"/>
              <a:gd name="connsiteY75" fmla="*/ 1412203 h 3869313"/>
              <a:gd name="connsiteX76" fmla="*/ 4147028 w 7365516"/>
              <a:gd name="connsiteY76" fmla="*/ 1323400 h 3869313"/>
              <a:gd name="connsiteX77" fmla="*/ 4147028 w 7365516"/>
              <a:gd name="connsiteY77" fmla="*/ 816586 h 3869313"/>
              <a:gd name="connsiteX78" fmla="*/ 4242064 w 7365516"/>
              <a:gd name="connsiteY78" fmla="*/ 711485 h 3869313"/>
              <a:gd name="connsiteX79" fmla="*/ 4350760 w 7365516"/>
              <a:gd name="connsiteY79" fmla="*/ 813111 h 3869313"/>
              <a:gd name="connsiteX80" fmla="*/ 4350760 w 7365516"/>
              <a:gd name="connsiteY80" fmla="*/ 1162452 h 3869313"/>
              <a:gd name="connsiteX81" fmla="*/ 4439564 w 7365516"/>
              <a:gd name="connsiteY81" fmla="*/ 1251255 h 3869313"/>
              <a:gd name="connsiteX82" fmla="*/ 4528366 w 7365516"/>
              <a:gd name="connsiteY82" fmla="*/ 1162452 h 3869313"/>
              <a:gd name="connsiteX83" fmla="*/ 4528366 w 7365516"/>
              <a:gd name="connsiteY83" fmla="*/ 576423 h 3869313"/>
              <a:gd name="connsiteX84" fmla="*/ 4623402 w 7365516"/>
              <a:gd name="connsiteY84" fmla="*/ 471320 h 3869313"/>
              <a:gd name="connsiteX85" fmla="*/ 4732098 w 7365516"/>
              <a:gd name="connsiteY85" fmla="*/ 572947 h 3869313"/>
              <a:gd name="connsiteX86" fmla="*/ 4732098 w 7365516"/>
              <a:gd name="connsiteY86" fmla="*/ 1664233 h 3869313"/>
              <a:gd name="connsiteX87" fmla="*/ 4820902 w 7365516"/>
              <a:gd name="connsiteY87" fmla="*/ 1753036 h 3869313"/>
              <a:gd name="connsiteX88" fmla="*/ 4909706 w 7365516"/>
              <a:gd name="connsiteY88" fmla="*/ 1664233 h 3869313"/>
              <a:gd name="connsiteX89" fmla="*/ 4909706 w 7365516"/>
              <a:gd name="connsiteY89" fmla="*/ 1454148 h 3869313"/>
              <a:gd name="connsiteX90" fmla="*/ 5004740 w 7365516"/>
              <a:gd name="connsiteY90" fmla="*/ 1349046 h 3869313"/>
              <a:gd name="connsiteX91" fmla="*/ 5113438 w 7365516"/>
              <a:gd name="connsiteY91" fmla="*/ 1450673 h 3869313"/>
              <a:gd name="connsiteX92" fmla="*/ 5113438 w 7365516"/>
              <a:gd name="connsiteY92" fmla="*/ 1465653 h 3869313"/>
              <a:gd name="connsiteX93" fmla="*/ 5202240 w 7365516"/>
              <a:gd name="connsiteY93" fmla="*/ 1554456 h 3869313"/>
              <a:gd name="connsiteX94" fmla="*/ 5291044 w 7365516"/>
              <a:gd name="connsiteY94" fmla="*/ 1465653 h 3869313"/>
              <a:gd name="connsiteX95" fmla="*/ 5291044 w 7365516"/>
              <a:gd name="connsiteY95" fmla="*/ 706931 h 3869313"/>
              <a:gd name="connsiteX96" fmla="*/ 5386078 w 7365516"/>
              <a:gd name="connsiteY96" fmla="*/ 601830 h 3869313"/>
              <a:gd name="connsiteX97" fmla="*/ 5494776 w 7365516"/>
              <a:gd name="connsiteY97" fmla="*/ 703455 h 3869313"/>
              <a:gd name="connsiteX98" fmla="*/ 5494776 w 7365516"/>
              <a:gd name="connsiteY98" fmla="*/ 852180 h 3869313"/>
              <a:gd name="connsiteX99" fmla="*/ 5565602 w 7365516"/>
              <a:gd name="connsiteY99" fmla="*/ 923006 h 3869313"/>
              <a:gd name="connsiteX100" fmla="*/ 5636430 w 7365516"/>
              <a:gd name="connsiteY100" fmla="*/ 852180 h 3869313"/>
              <a:gd name="connsiteX101" fmla="*/ 5636430 w 7365516"/>
              <a:gd name="connsiteY101" fmla="*/ 250212 h 3869313"/>
              <a:gd name="connsiteX102" fmla="*/ 5731464 w 7365516"/>
              <a:gd name="connsiteY102" fmla="*/ 145109 h 3869313"/>
              <a:gd name="connsiteX103" fmla="*/ 5840162 w 7365516"/>
              <a:gd name="connsiteY103" fmla="*/ 246737 h 3869313"/>
              <a:gd name="connsiteX104" fmla="*/ 5840162 w 7365516"/>
              <a:gd name="connsiteY104" fmla="*/ 880462 h 3869313"/>
              <a:gd name="connsiteX105" fmla="*/ 5928966 w 7365516"/>
              <a:gd name="connsiteY105" fmla="*/ 969266 h 3869313"/>
              <a:gd name="connsiteX106" fmla="*/ 6017768 w 7365516"/>
              <a:gd name="connsiteY106" fmla="*/ 880462 h 3869313"/>
              <a:gd name="connsiteX107" fmla="*/ 6017768 w 7365516"/>
              <a:gd name="connsiteY107" fmla="*/ 816706 h 3869313"/>
              <a:gd name="connsiteX108" fmla="*/ 6112804 w 7365516"/>
              <a:gd name="connsiteY108" fmla="*/ 711604 h 3869313"/>
              <a:gd name="connsiteX109" fmla="*/ 6221500 w 7365516"/>
              <a:gd name="connsiteY109" fmla="*/ 813231 h 3869313"/>
              <a:gd name="connsiteX110" fmla="*/ 6221500 w 7365516"/>
              <a:gd name="connsiteY110" fmla="*/ 1047523 h 3869313"/>
              <a:gd name="connsiteX111" fmla="*/ 6310304 w 7365516"/>
              <a:gd name="connsiteY111" fmla="*/ 1136326 h 3869313"/>
              <a:gd name="connsiteX112" fmla="*/ 6399106 w 7365516"/>
              <a:gd name="connsiteY112" fmla="*/ 1047523 h 3869313"/>
              <a:gd name="connsiteX113" fmla="*/ 6399106 w 7365516"/>
              <a:gd name="connsiteY113" fmla="*/ 200237 h 3869313"/>
              <a:gd name="connsiteX114" fmla="*/ 6507804 w 7365516"/>
              <a:gd name="connsiteY114" fmla="*/ 98610 h 3869313"/>
              <a:gd name="connsiteX115" fmla="*/ 1252713 w 7365516"/>
              <a:gd name="connsiteY115" fmla="*/ 219 h 3869313"/>
              <a:gd name="connsiteX116" fmla="*/ 1347748 w 7365516"/>
              <a:gd name="connsiteY116" fmla="*/ 105321 h 3869313"/>
              <a:gd name="connsiteX117" fmla="*/ 1347748 w 7365516"/>
              <a:gd name="connsiteY117" fmla="*/ 746838 h 3869313"/>
              <a:gd name="connsiteX118" fmla="*/ 1436551 w 7365516"/>
              <a:gd name="connsiteY118" fmla="*/ 835641 h 3869313"/>
              <a:gd name="connsiteX119" fmla="*/ 1525354 w 7365516"/>
              <a:gd name="connsiteY119" fmla="*/ 746838 h 3869313"/>
              <a:gd name="connsiteX120" fmla="*/ 1525354 w 7365516"/>
              <a:gd name="connsiteY120" fmla="*/ 405526 h 3869313"/>
              <a:gd name="connsiteX121" fmla="*/ 1634052 w 7365516"/>
              <a:gd name="connsiteY121" fmla="*/ 303900 h 3869313"/>
              <a:gd name="connsiteX122" fmla="*/ 1729086 w 7365516"/>
              <a:gd name="connsiteY122" fmla="*/ 409003 h 3869313"/>
              <a:gd name="connsiteX123" fmla="*/ 1729086 w 7365516"/>
              <a:gd name="connsiteY123" fmla="*/ 1305543 h 3869313"/>
              <a:gd name="connsiteX124" fmla="*/ 1799913 w 7365516"/>
              <a:gd name="connsiteY124" fmla="*/ 1376370 h 3869313"/>
              <a:gd name="connsiteX125" fmla="*/ 1870740 w 7365516"/>
              <a:gd name="connsiteY125" fmla="*/ 1305543 h 3869313"/>
              <a:gd name="connsiteX126" fmla="*/ 1870740 w 7365516"/>
              <a:gd name="connsiteY126" fmla="*/ 905030 h 3869313"/>
              <a:gd name="connsiteX127" fmla="*/ 1979438 w 7365516"/>
              <a:gd name="connsiteY127" fmla="*/ 803403 h 3869313"/>
              <a:gd name="connsiteX128" fmla="*/ 2074473 w 7365516"/>
              <a:gd name="connsiteY128" fmla="*/ 908505 h 3869313"/>
              <a:gd name="connsiteX129" fmla="*/ 2074473 w 7365516"/>
              <a:gd name="connsiteY129" fmla="*/ 1064180 h 3869313"/>
              <a:gd name="connsiteX130" fmla="*/ 2163277 w 7365516"/>
              <a:gd name="connsiteY130" fmla="*/ 1152984 h 3869313"/>
              <a:gd name="connsiteX131" fmla="*/ 2252080 w 7365516"/>
              <a:gd name="connsiteY131" fmla="*/ 1064180 h 3869313"/>
              <a:gd name="connsiteX132" fmla="*/ 2252080 w 7365516"/>
              <a:gd name="connsiteY132" fmla="*/ 606983 h 3869313"/>
              <a:gd name="connsiteX133" fmla="*/ 2360777 w 7365516"/>
              <a:gd name="connsiteY133" fmla="*/ 505356 h 3869313"/>
              <a:gd name="connsiteX134" fmla="*/ 2455812 w 7365516"/>
              <a:gd name="connsiteY134" fmla="*/ 610458 h 3869313"/>
              <a:gd name="connsiteX135" fmla="*/ 2455812 w 7365516"/>
              <a:gd name="connsiteY135" fmla="*/ 1410885 h 3869313"/>
              <a:gd name="connsiteX136" fmla="*/ 2544615 w 7365516"/>
              <a:gd name="connsiteY136" fmla="*/ 1499688 h 3869313"/>
              <a:gd name="connsiteX137" fmla="*/ 2633419 w 7365516"/>
              <a:gd name="connsiteY137" fmla="*/ 1410885 h 3869313"/>
              <a:gd name="connsiteX138" fmla="*/ 2633419 w 7365516"/>
              <a:gd name="connsiteY138" fmla="*/ 1297993 h 3869313"/>
              <a:gd name="connsiteX139" fmla="*/ 2742115 w 7365516"/>
              <a:gd name="connsiteY139" fmla="*/ 1196367 h 3869313"/>
              <a:gd name="connsiteX140" fmla="*/ 2837152 w 7365516"/>
              <a:gd name="connsiteY140" fmla="*/ 1301468 h 3869313"/>
              <a:gd name="connsiteX141" fmla="*/ 2837152 w 7365516"/>
              <a:gd name="connsiteY141" fmla="*/ 1410885 h 3869313"/>
              <a:gd name="connsiteX142" fmla="*/ 2925955 w 7365516"/>
              <a:gd name="connsiteY142" fmla="*/ 1499688 h 3869313"/>
              <a:gd name="connsiteX143" fmla="*/ 3014758 w 7365516"/>
              <a:gd name="connsiteY143" fmla="*/ 1410885 h 3869313"/>
              <a:gd name="connsiteX144" fmla="*/ 3014758 w 7365516"/>
              <a:gd name="connsiteY144" fmla="*/ 101846 h 3869313"/>
              <a:gd name="connsiteX145" fmla="*/ 3123455 w 7365516"/>
              <a:gd name="connsiteY145" fmla="*/ 219 h 3869313"/>
              <a:gd name="connsiteX146" fmla="*/ 3218490 w 7365516"/>
              <a:gd name="connsiteY146" fmla="*/ 105321 h 3869313"/>
              <a:gd name="connsiteX147" fmla="*/ 3218490 w 7365516"/>
              <a:gd name="connsiteY147" fmla="*/ 298987 h 3869313"/>
              <a:gd name="connsiteX148" fmla="*/ 3307293 w 7365516"/>
              <a:gd name="connsiteY148" fmla="*/ 387790 h 3869313"/>
              <a:gd name="connsiteX149" fmla="*/ 3396097 w 7365516"/>
              <a:gd name="connsiteY149" fmla="*/ 298987 h 3869313"/>
              <a:gd name="connsiteX150" fmla="*/ 3396097 w 7365516"/>
              <a:gd name="connsiteY150" fmla="*/ 205150 h 3869313"/>
              <a:gd name="connsiteX151" fmla="*/ 3504794 w 7365516"/>
              <a:gd name="connsiteY151" fmla="*/ 103524 h 3869313"/>
              <a:gd name="connsiteX152" fmla="*/ 3599829 w 7365516"/>
              <a:gd name="connsiteY152" fmla="*/ 208625 h 3869313"/>
              <a:gd name="connsiteX153" fmla="*/ 3599829 w 7365516"/>
              <a:gd name="connsiteY153" fmla="*/ 1771132 h 3869313"/>
              <a:gd name="connsiteX154" fmla="*/ 3491132 w 7365516"/>
              <a:gd name="connsiteY154" fmla="*/ 1872758 h 3869313"/>
              <a:gd name="connsiteX155" fmla="*/ 3396097 w 7365516"/>
              <a:gd name="connsiteY155" fmla="*/ 1767656 h 3869313"/>
              <a:gd name="connsiteX156" fmla="*/ 3396097 w 7365516"/>
              <a:gd name="connsiteY156" fmla="*/ 1170960 h 3869313"/>
              <a:gd name="connsiteX157" fmla="*/ 3307293 w 7365516"/>
              <a:gd name="connsiteY157" fmla="*/ 1082157 h 3869313"/>
              <a:gd name="connsiteX158" fmla="*/ 3218490 w 7365516"/>
              <a:gd name="connsiteY158" fmla="*/ 1170960 h 3869313"/>
              <a:gd name="connsiteX159" fmla="*/ 3218490 w 7365516"/>
              <a:gd name="connsiteY159" fmla="*/ 2418880 h 3869313"/>
              <a:gd name="connsiteX160" fmla="*/ 3109793 w 7365516"/>
              <a:gd name="connsiteY160" fmla="*/ 2520507 h 3869313"/>
              <a:gd name="connsiteX161" fmla="*/ 3014758 w 7365516"/>
              <a:gd name="connsiteY161" fmla="*/ 2415405 h 3869313"/>
              <a:gd name="connsiteX162" fmla="*/ 3014758 w 7365516"/>
              <a:gd name="connsiteY162" fmla="*/ 2282859 h 3869313"/>
              <a:gd name="connsiteX163" fmla="*/ 2925955 w 7365516"/>
              <a:gd name="connsiteY163" fmla="*/ 2194056 h 3869313"/>
              <a:gd name="connsiteX164" fmla="*/ 2837152 w 7365516"/>
              <a:gd name="connsiteY164" fmla="*/ 2282859 h 3869313"/>
              <a:gd name="connsiteX165" fmla="*/ 2837152 w 7365516"/>
              <a:gd name="connsiteY165" fmla="*/ 3665601 h 3869313"/>
              <a:gd name="connsiteX166" fmla="*/ 2742115 w 7365516"/>
              <a:gd name="connsiteY166" fmla="*/ 3770463 h 3869313"/>
              <a:gd name="connsiteX167" fmla="*/ 2633419 w 7365516"/>
              <a:gd name="connsiteY167" fmla="*/ 3668837 h 3869313"/>
              <a:gd name="connsiteX168" fmla="*/ 2633419 w 7365516"/>
              <a:gd name="connsiteY168" fmla="*/ 2821910 h 3869313"/>
              <a:gd name="connsiteX169" fmla="*/ 2544615 w 7365516"/>
              <a:gd name="connsiteY169" fmla="*/ 2733107 h 3869313"/>
              <a:gd name="connsiteX170" fmla="*/ 2455812 w 7365516"/>
              <a:gd name="connsiteY170" fmla="*/ 2821910 h 3869313"/>
              <a:gd name="connsiteX171" fmla="*/ 2455812 w 7365516"/>
              <a:gd name="connsiteY171" fmla="*/ 3056202 h 3869313"/>
              <a:gd name="connsiteX172" fmla="*/ 2347115 w 7365516"/>
              <a:gd name="connsiteY172" fmla="*/ 3157828 h 3869313"/>
              <a:gd name="connsiteX173" fmla="*/ 2252080 w 7365516"/>
              <a:gd name="connsiteY173" fmla="*/ 3052727 h 3869313"/>
              <a:gd name="connsiteX174" fmla="*/ 2252080 w 7365516"/>
              <a:gd name="connsiteY174" fmla="*/ 2988971 h 3869313"/>
              <a:gd name="connsiteX175" fmla="*/ 2163277 w 7365516"/>
              <a:gd name="connsiteY175" fmla="*/ 2900167 h 3869313"/>
              <a:gd name="connsiteX176" fmla="*/ 2074473 w 7365516"/>
              <a:gd name="connsiteY176" fmla="*/ 2988971 h 3869313"/>
              <a:gd name="connsiteX177" fmla="*/ 2074473 w 7365516"/>
              <a:gd name="connsiteY177" fmla="*/ 3622697 h 3869313"/>
              <a:gd name="connsiteX178" fmla="*/ 1965775 w 7365516"/>
              <a:gd name="connsiteY178" fmla="*/ 3724323 h 3869313"/>
              <a:gd name="connsiteX179" fmla="*/ 1870740 w 7365516"/>
              <a:gd name="connsiteY179" fmla="*/ 3619222 h 3869313"/>
              <a:gd name="connsiteX180" fmla="*/ 1870740 w 7365516"/>
              <a:gd name="connsiteY180" fmla="*/ 3017253 h 3869313"/>
              <a:gd name="connsiteX181" fmla="*/ 1799913 w 7365516"/>
              <a:gd name="connsiteY181" fmla="*/ 2946426 h 3869313"/>
              <a:gd name="connsiteX182" fmla="*/ 1729086 w 7365516"/>
              <a:gd name="connsiteY182" fmla="*/ 3017253 h 3869313"/>
              <a:gd name="connsiteX183" fmla="*/ 1729086 w 7365516"/>
              <a:gd name="connsiteY183" fmla="*/ 3165978 h 3869313"/>
              <a:gd name="connsiteX184" fmla="*/ 1620389 w 7365516"/>
              <a:gd name="connsiteY184" fmla="*/ 3267604 h 3869313"/>
              <a:gd name="connsiteX185" fmla="*/ 1525354 w 7365516"/>
              <a:gd name="connsiteY185" fmla="*/ 3162503 h 3869313"/>
              <a:gd name="connsiteX186" fmla="*/ 1525354 w 7365516"/>
              <a:gd name="connsiteY186" fmla="*/ 2403780 h 3869313"/>
              <a:gd name="connsiteX187" fmla="*/ 1436551 w 7365516"/>
              <a:gd name="connsiteY187" fmla="*/ 2314977 h 3869313"/>
              <a:gd name="connsiteX188" fmla="*/ 1347748 w 7365516"/>
              <a:gd name="connsiteY188" fmla="*/ 2403780 h 3869313"/>
              <a:gd name="connsiteX189" fmla="*/ 1347748 w 7365516"/>
              <a:gd name="connsiteY189" fmla="*/ 2418760 h 3869313"/>
              <a:gd name="connsiteX190" fmla="*/ 1239051 w 7365516"/>
              <a:gd name="connsiteY190" fmla="*/ 2520387 h 3869313"/>
              <a:gd name="connsiteX191" fmla="*/ 1144016 w 7365516"/>
              <a:gd name="connsiteY191" fmla="*/ 2415285 h 3869313"/>
              <a:gd name="connsiteX192" fmla="*/ 1144016 w 7365516"/>
              <a:gd name="connsiteY192" fmla="*/ 2205201 h 3869313"/>
              <a:gd name="connsiteX193" fmla="*/ 1055213 w 7365516"/>
              <a:gd name="connsiteY193" fmla="*/ 2116398 h 3869313"/>
              <a:gd name="connsiteX194" fmla="*/ 966409 w 7365516"/>
              <a:gd name="connsiteY194" fmla="*/ 2205201 h 3869313"/>
              <a:gd name="connsiteX195" fmla="*/ 966409 w 7365516"/>
              <a:gd name="connsiteY195" fmla="*/ 3296486 h 3869313"/>
              <a:gd name="connsiteX196" fmla="*/ 857712 w 7365516"/>
              <a:gd name="connsiteY196" fmla="*/ 3398112 h 3869313"/>
              <a:gd name="connsiteX197" fmla="*/ 762677 w 7365516"/>
              <a:gd name="connsiteY197" fmla="*/ 3293011 h 3869313"/>
              <a:gd name="connsiteX198" fmla="*/ 762677 w 7365516"/>
              <a:gd name="connsiteY198" fmla="*/ 2706981 h 3869313"/>
              <a:gd name="connsiteX199" fmla="*/ 673874 w 7365516"/>
              <a:gd name="connsiteY199" fmla="*/ 2618178 h 3869313"/>
              <a:gd name="connsiteX200" fmla="*/ 585070 w 7365516"/>
              <a:gd name="connsiteY200" fmla="*/ 2706981 h 3869313"/>
              <a:gd name="connsiteX201" fmla="*/ 585070 w 7365516"/>
              <a:gd name="connsiteY201" fmla="*/ 3056322 h 3869313"/>
              <a:gd name="connsiteX202" fmla="*/ 476374 w 7365516"/>
              <a:gd name="connsiteY202" fmla="*/ 3157948 h 3869313"/>
              <a:gd name="connsiteX203" fmla="*/ 381338 w 7365516"/>
              <a:gd name="connsiteY203" fmla="*/ 3052847 h 3869313"/>
              <a:gd name="connsiteX204" fmla="*/ 381338 w 7365516"/>
              <a:gd name="connsiteY204" fmla="*/ 2546033 h 3869313"/>
              <a:gd name="connsiteX205" fmla="*/ 292535 w 7365516"/>
              <a:gd name="connsiteY205" fmla="*/ 2457230 h 3869313"/>
              <a:gd name="connsiteX206" fmla="*/ 203732 w 7365516"/>
              <a:gd name="connsiteY206" fmla="*/ 2546033 h 3869313"/>
              <a:gd name="connsiteX207" fmla="*/ 203732 w 7365516"/>
              <a:gd name="connsiteY207" fmla="*/ 2614463 h 3869313"/>
              <a:gd name="connsiteX208" fmla="*/ 95035 w 7365516"/>
              <a:gd name="connsiteY208" fmla="*/ 2716089 h 3869313"/>
              <a:gd name="connsiteX209" fmla="*/ 0 w 7365516"/>
              <a:gd name="connsiteY209" fmla="*/ 2610987 h 3869313"/>
              <a:gd name="connsiteX210" fmla="*/ 0 w 7365516"/>
              <a:gd name="connsiteY210" fmla="*/ 905030 h 3869313"/>
              <a:gd name="connsiteX211" fmla="*/ 108697 w 7365516"/>
              <a:gd name="connsiteY211" fmla="*/ 803403 h 3869313"/>
              <a:gd name="connsiteX212" fmla="*/ 203732 w 7365516"/>
              <a:gd name="connsiteY212" fmla="*/ 908505 h 3869313"/>
              <a:gd name="connsiteX213" fmla="*/ 203732 w 7365516"/>
              <a:gd name="connsiteY213" fmla="*/ 1162811 h 3869313"/>
              <a:gd name="connsiteX214" fmla="*/ 292535 w 7365516"/>
              <a:gd name="connsiteY214" fmla="*/ 1251614 h 3869313"/>
              <a:gd name="connsiteX215" fmla="*/ 381338 w 7365516"/>
              <a:gd name="connsiteY215" fmla="*/ 1162811 h 3869313"/>
              <a:gd name="connsiteX216" fmla="*/ 381338 w 7365516"/>
              <a:gd name="connsiteY216" fmla="*/ 545144 h 3869313"/>
              <a:gd name="connsiteX217" fmla="*/ 489556 w 7365516"/>
              <a:gd name="connsiteY217" fmla="*/ 443517 h 3869313"/>
              <a:gd name="connsiteX218" fmla="*/ 585070 w 7365516"/>
              <a:gd name="connsiteY218" fmla="*/ 549218 h 3869313"/>
              <a:gd name="connsiteX219" fmla="*/ 585070 w 7365516"/>
              <a:gd name="connsiteY219" fmla="*/ 1490220 h 3869313"/>
              <a:gd name="connsiteX220" fmla="*/ 673874 w 7365516"/>
              <a:gd name="connsiteY220" fmla="*/ 1579023 h 3869313"/>
              <a:gd name="connsiteX221" fmla="*/ 762677 w 7365516"/>
              <a:gd name="connsiteY221" fmla="*/ 1490220 h 3869313"/>
              <a:gd name="connsiteX222" fmla="*/ 762677 w 7365516"/>
              <a:gd name="connsiteY222" fmla="*/ 1297873 h 3869313"/>
              <a:gd name="connsiteX223" fmla="*/ 871374 w 7365516"/>
              <a:gd name="connsiteY223" fmla="*/ 1196247 h 3869313"/>
              <a:gd name="connsiteX224" fmla="*/ 966409 w 7365516"/>
              <a:gd name="connsiteY224" fmla="*/ 1301349 h 3869313"/>
              <a:gd name="connsiteX225" fmla="*/ 966409 w 7365516"/>
              <a:gd name="connsiteY225" fmla="*/ 1421551 h 3869313"/>
              <a:gd name="connsiteX226" fmla="*/ 1055213 w 7365516"/>
              <a:gd name="connsiteY226" fmla="*/ 1510354 h 3869313"/>
              <a:gd name="connsiteX227" fmla="*/ 1144016 w 7365516"/>
              <a:gd name="connsiteY227" fmla="*/ 1421551 h 3869313"/>
              <a:gd name="connsiteX228" fmla="*/ 1144016 w 7365516"/>
              <a:gd name="connsiteY228" fmla="*/ 101846 h 3869313"/>
              <a:gd name="connsiteX229" fmla="*/ 1252713 w 7365516"/>
              <a:gd name="connsiteY229" fmla="*/ 219 h 386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7365516" h="3869313">
                <a:moveTo>
                  <a:pt x="6507804" y="98610"/>
                </a:moveTo>
                <a:cubicBezTo>
                  <a:pt x="6561854" y="102207"/>
                  <a:pt x="6602840" y="149544"/>
                  <a:pt x="6602840" y="203832"/>
                </a:cubicBezTo>
                <a:lnTo>
                  <a:pt x="6602840" y="1586574"/>
                </a:lnTo>
                <a:cubicBezTo>
                  <a:pt x="6602840" y="1635589"/>
                  <a:pt x="6642626" y="1675378"/>
                  <a:pt x="6691642" y="1675378"/>
                </a:cubicBezTo>
                <a:cubicBezTo>
                  <a:pt x="6740658" y="1675378"/>
                  <a:pt x="6780446" y="1635589"/>
                  <a:pt x="6780446" y="1586574"/>
                </a:cubicBezTo>
                <a:lnTo>
                  <a:pt x="6780446" y="1454028"/>
                </a:lnTo>
                <a:cubicBezTo>
                  <a:pt x="6780446" y="1399740"/>
                  <a:pt x="6821432" y="1352402"/>
                  <a:pt x="6875480" y="1348926"/>
                </a:cubicBezTo>
                <a:cubicBezTo>
                  <a:pt x="6934802" y="1345091"/>
                  <a:pt x="6984178" y="1392070"/>
                  <a:pt x="6984178" y="1450553"/>
                </a:cubicBezTo>
                <a:lnTo>
                  <a:pt x="6984178" y="2698353"/>
                </a:lnTo>
                <a:cubicBezTo>
                  <a:pt x="6984178" y="2747369"/>
                  <a:pt x="7023966" y="2787156"/>
                  <a:pt x="7072980" y="2787156"/>
                </a:cubicBezTo>
                <a:cubicBezTo>
                  <a:pt x="7121996" y="2787156"/>
                  <a:pt x="7161784" y="2747369"/>
                  <a:pt x="7161784" y="2698353"/>
                </a:cubicBezTo>
                <a:lnTo>
                  <a:pt x="7161784" y="2101658"/>
                </a:lnTo>
                <a:cubicBezTo>
                  <a:pt x="7161784" y="2047369"/>
                  <a:pt x="7202770" y="2000031"/>
                  <a:pt x="7256820" y="1996556"/>
                </a:cubicBezTo>
                <a:cubicBezTo>
                  <a:pt x="7316142" y="1992721"/>
                  <a:pt x="7365516" y="2039699"/>
                  <a:pt x="7365516" y="2098182"/>
                </a:cubicBezTo>
                <a:lnTo>
                  <a:pt x="7365516" y="3660688"/>
                </a:lnTo>
                <a:cubicBezTo>
                  <a:pt x="7365516" y="3714976"/>
                  <a:pt x="7324530" y="3762314"/>
                  <a:pt x="7270482" y="3765790"/>
                </a:cubicBezTo>
                <a:cubicBezTo>
                  <a:pt x="7211160" y="3769624"/>
                  <a:pt x="7161784" y="3722646"/>
                  <a:pt x="7161784" y="3664163"/>
                </a:cubicBezTo>
                <a:lnTo>
                  <a:pt x="7161784" y="3570327"/>
                </a:lnTo>
                <a:cubicBezTo>
                  <a:pt x="7161784" y="3521311"/>
                  <a:pt x="7121996" y="3481523"/>
                  <a:pt x="7072980" y="3481523"/>
                </a:cubicBezTo>
                <a:cubicBezTo>
                  <a:pt x="7023966" y="3481523"/>
                  <a:pt x="6984178" y="3521311"/>
                  <a:pt x="6984178" y="3570327"/>
                </a:cubicBezTo>
                <a:lnTo>
                  <a:pt x="6984178" y="3763992"/>
                </a:lnTo>
                <a:cubicBezTo>
                  <a:pt x="6984178" y="3818280"/>
                  <a:pt x="6943192" y="3865618"/>
                  <a:pt x="6889142" y="3869094"/>
                </a:cubicBezTo>
                <a:cubicBezTo>
                  <a:pt x="6829820" y="3872929"/>
                  <a:pt x="6780446" y="3825950"/>
                  <a:pt x="6780446" y="3767467"/>
                </a:cubicBezTo>
                <a:lnTo>
                  <a:pt x="6780446" y="2458548"/>
                </a:lnTo>
                <a:cubicBezTo>
                  <a:pt x="6780446" y="2409533"/>
                  <a:pt x="6740658" y="2369745"/>
                  <a:pt x="6691642" y="2369745"/>
                </a:cubicBezTo>
                <a:cubicBezTo>
                  <a:pt x="6642626" y="2369745"/>
                  <a:pt x="6602840" y="2409533"/>
                  <a:pt x="6602840" y="2458548"/>
                </a:cubicBezTo>
                <a:lnTo>
                  <a:pt x="6602840" y="2567964"/>
                </a:lnTo>
                <a:cubicBezTo>
                  <a:pt x="6602840" y="2622253"/>
                  <a:pt x="6561854" y="2669591"/>
                  <a:pt x="6507804" y="2673066"/>
                </a:cubicBezTo>
                <a:cubicBezTo>
                  <a:pt x="6448482" y="2676901"/>
                  <a:pt x="6399106" y="2629923"/>
                  <a:pt x="6399106" y="2571440"/>
                </a:cubicBezTo>
                <a:lnTo>
                  <a:pt x="6399106" y="2458548"/>
                </a:lnTo>
                <a:cubicBezTo>
                  <a:pt x="6399106" y="2409533"/>
                  <a:pt x="6359320" y="2369745"/>
                  <a:pt x="6310304" y="2369745"/>
                </a:cubicBezTo>
                <a:cubicBezTo>
                  <a:pt x="6261288" y="2369745"/>
                  <a:pt x="6221500" y="2409533"/>
                  <a:pt x="6221500" y="2458548"/>
                </a:cubicBezTo>
                <a:lnTo>
                  <a:pt x="6221500" y="3258976"/>
                </a:lnTo>
                <a:cubicBezTo>
                  <a:pt x="6221500" y="3313264"/>
                  <a:pt x="6180514" y="3360602"/>
                  <a:pt x="6126466" y="3364078"/>
                </a:cubicBezTo>
                <a:cubicBezTo>
                  <a:pt x="6067144" y="3367913"/>
                  <a:pt x="6017768" y="3320934"/>
                  <a:pt x="6017768" y="3262451"/>
                </a:cubicBezTo>
                <a:lnTo>
                  <a:pt x="6017768" y="2805133"/>
                </a:lnTo>
                <a:cubicBezTo>
                  <a:pt x="6017768" y="2756117"/>
                  <a:pt x="5977980" y="2716329"/>
                  <a:pt x="5928966" y="2716329"/>
                </a:cubicBezTo>
                <a:cubicBezTo>
                  <a:pt x="5879950" y="2716329"/>
                  <a:pt x="5840162" y="2756117"/>
                  <a:pt x="5840162" y="2805133"/>
                </a:cubicBezTo>
                <a:lnTo>
                  <a:pt x="5840162" y="2960808"/>
                </a:lnTo>
                <a:cubicBezTo>
                  <a:pt x="5840162" y="3015097"/>
                  <a:pt x="5799176" y="3062434"/>
                  <a:pt x="5745126" y="3065910"/>
                </a:cubicBezTo>
                <a:cubicBezTo>
                  <a:pt x="5685804" y="3069745"/>
                  <a:pt x="5636430" y="3022766"/>
                  <a:pt x="5636430" y="2964283"/>
                </a:cubicBezTo>
                <a:lnTo>
                  <a:pt x="5636430" y="2563770"/>
                </a:lnTo>
                <a:cubicBezTo>
                  <a:pt x="5636430" y="2524701"/>
                  <a:pt x="5604672" y="2492943"/>
                  <a:pt x="5565602" y="2492943"/>
                </a:cubicBezTo>
                <a:cubicBezTo>
                  <a:pt x="5526534" y="2492943"/>
                  <a:pt x="5494776" y="2524701"/>
                  <a:pt x="5494776" y="2563770"/>
                </a:cubicBezTo>
                <a:lnTo>
                  <a:pt x="5494776" y="3460311"/>
                </a:lnTo>
                <a:cubicBezTo>
                  <a:pt x="5494776" y="3514600"/>
                  <a:pt x="5453790" y="3561938"/>
                  <a:pt x="5399742" y="3565413"/>
                </a:cubicBezTo>
                <a:cubicBezTo>
                  <a:pt x="5340420" y="3569248"/>
                  <a:pt x="5291044" y="3522270"/>
                  <a:pt x="5291044" y="3463787"/>
                </a:cubicBezTo>
                <a:lnTo>
                  <a:pt x="5291044" y="3122475"/>
                </a:lnTo>
                <a:cubicBezTo>
                  <a:pt x="5291044" y="3073460"/>
                  <a:pt x="5251256" y="3033672"/>
                  <a:pt x="5202240" y="3033672"/>
                </a:cubicBezTo>
                <a:cubicBezTo>
                  <a:pt x="5153224" y="3033672"/>
                  <a:pt x="5113438" y="3073460"/>
                  <a:pt x="5113438" y="3122475"/>
                </a:cubicBezTo>
                <a:lnTo>
                  <a:pt x="5113438" y="3763992"/>
                </a:lnTo>
                <a:cubicBezTo>
                  <a:pt x="5113438" y="3818280"/>
                  <a:pt x="5072452" y="3865618"/>
                  <a:pt x="5018402" y="3869094"/>
                </a:cubicBezTo>
                <a:cubicBezTo>
                  <a:pt x="4959080" y="3872929"/>
                  <a:pt x="4909706" y="3825950"/>
                  <a:pt x="4909706" y="3767467"/>
                </a:cubicBezTo>
                <a:lnTo>
                  <a:pt x="4909706" y="2447763"/>
                </a:lnTo>
                <a:cubicBezTo>
                  <a:pt x="4909706" y="2398747"/>
                  <a:pt x="4869918" y="2358959"/>
                  <a:pt x="4820902" y="2358959"/>
                </a:cubicBezTo>
                <a:cubicBezTo>
                  <a:pt x="4771886" y="2358959"/>
                  <a:pt x="4732098" y="2398747"/>
                  <a:pt x="4732098" y="2447763"/>
                </a:cubicBezTo>
                <a:lnTo>
                  <a:pt x="4732098" y="2567964"/>
                </a:lnTo>
                <a:cubicBezTo>
                  <a:pt x="4732098" y="2622253"/>
                  <a:pt x="4691112" y="2669591"/>
                  <a:pt x="4637064" y="2673066"/>
                </a:cubicBezTo>
                <a:cubicBezTo>
                  <a:pt x="4577742" y="2676901"/>
                  <a:pt x="4528366" y="2629923"/>
                  <a:pt x="4528366" y="2571440"/>
                </a:cubicBezTo>
                <a:lnTo>
                  <a:pt x="4528366" y="2379093"/>
                </a:lnTo>
                <a:cubicBezTo>
                  <a:pt x="4528366" y="2330077"/>
                  <a:pt x="4488580" y="2290290"/>
                  <a:pt x="4439564" y="2290290"/>
                </a:cubicBezTo>
                <a:cubicBezTo>
                  <a:pt x="4390548" y="2290290"/>
                  <a:pt x="4350760" y="2330077"/>
                  <a:pt x="4350760" y="2379093"/>
                </a:cubicBezTo>
                <a:lnTo>
                  <a:pt x="4350760" y="3320096"/>
                </a:lnTo>
                <a:cubicBezTo>
                  <a:pt x="4350760" y="3374624"/>
                  <a:pt x="4309654" y="3422441"/>
                  <a:pt x="4255246" y="3425796"/>
                </a:cubicBezTo>
                <a:cubicBezTo>
                  <a:pt x="4196164" y="3429392"/>
                  <a:pt x="4147028" y="3382413"/>
                  <a:pt x="4147028" y="3324170"/>
                </a:cubicBezTo>
                <a:lnTo>
                  <a:pt x="4147028" y="2706502"/>
                </a:lnTo>
                <a:cubicBezTo>
                  <a:pt x="4147028" y="2657487"/>
                  <a:pt x="4107240" y="2617699"/>
                  <a:pt x="4058224" y="2617699"/>
                </a:cubicBezTo>
                <a:cubicBezTo>
                  <a:pt x="4009210" y="2617699"/>
                  <a:pt x="3969422" y="2657487"/>
                  <a:pt x="3969422" y="2706502"/>
                </a:cubicBezTo>
                <a:lnTo>
                  <a:pt x="3969422" y="2960928"/>
                </a:lnTo>
                <a:cubicBezTo>
                  <a:pt x="3969422" y="3015216"/>
                  <a:pt x="3928436" y="3062554"/>
                  <a:pt x="3874386" y="3066030"/>
                </a:cubicBezTo>
                <a:cubicBezTo>
                  <a:pt x="3815064" y="3069865"/>
                  <a:pt x="3765689" y="3022886"/>
                  <a:pt x="3765689" y="2964403"/>
                </a:cubicBezTo>
                <a:lnTo>
                  <a:pt x="3765689" y="1258445"/>
                </a:lnTo>
                <a:cubicBezTo>
                  <a:pt x="3765689" y="1204157"/>
                  <a:pt x="3806675" y="1156819"/>
                  <a:pt x="3860724" y="1153344"/>
                </a:cubicBezTo>
                <a:cubicBezTo>
                  <a:pt x="3920046" y="1149509"/>
                  <a:pt x="3969422" y="1196487"/>
                  <a:pt x="3969422" y="1254970"/>
                </a:cubicBezTo>
                <a:lnTo>
                  <a:pt x="3969422" y="1323400"/>
                </a:lnTo>
                <a:cubicBezTo>
                  <a:pt x="3969422" y="1372415"/>
                  <a:pt x="4009210" y="1412203"/>
                  <a:pt x="4058224" y="1412203"/>
                </a:cubicBezTo>
                <a:cubicBezTo>
                  <a:pt x="4107240" y="1412203"/>
                  <a:pt x="4147028" y="1372415"/>
                  <a:pt x="4147028" y="1323400"/>
                </a:cubicBezTo>
                <a:lnTo>
                  <a:pt x="4147028" y="816586"/>
                </a:lnTo>
                <a:cubicBezTo>
                  <a:pt x="4147028" y="762299"/>
                  <a:pt x="4188014" y="714960"/>
                  <a:pt x="4242064" y="711485"/>
                </a:cubicBezTo>
                <a:cubicBezTo>
                  <a:pt x="4301386" y="707651"/>
                  <a:pt x="4350760" y="754628"/>
                  <a:pt x="4350760" y="813111"/>
                </a:cubicBezTo>
                <a:lnTo>
                  <a:pt x="4350760" y="1162452"/>
                </a:lnTo>
                <a:cubicBezTo>
                  <a:pt x="4350760" y="1211467"/>
                  <a:pt x="4390548" y="1251255"/>
                  <a:pt x="4439564" y="1251255"/>
                </a:cubicBezTo>
                <a:cubicBezTo>
                  <a:pt x="4488580" y="1251255"/>
                  <a:pt x="4528366" y="1211467"/>
                  <a:pt x="4528366" y="1162452"/>
                </a:cubicBezTo>
                <a:lnTo>
                  <a:pt x="4528366" y="576423"/>
                </a:lnTo>
                <a:cubicBezTo>
                  <a:pt x="4528366" y="522135"/>
                  <a:pt x="4569352" y="474796"/>
                  <a:pt x="4623402" y="471320"/>
                </a:cubicBezTo>
                <a:cubicBezTo>
                  <a:pt x="4682724" y="467485"/>
                  <a:pt x="4732098" y="514464"/>
                  <a:pt x="4732098" y="572947"/>
                </a:cubicBezTo>
                <a:lnTo>
                  <a:pt x="4732098" y="1664233"/>
                </a:lnTo>
                <a:cubicBezTo>
                  <a:pt x="4732098" y="1713248"/>
                  <a:pt x="4771886" y="1753036"/>
                  <a:pt x="4820902" y="1753036"/>
                </a:cubicBezTo>
                <a:cubicBezTo>
                  <a:pt x="4869918" y="1753036"/>
                  <a:pt x="4909706" y="1713248"/>
                  <a:pt x="4909706" y="1664233"/>
                </a:cubicBezTo>
                <a:lnTo>
                  <a:pt x="4909706" y="1454148"/>
                </a:lnTo>
                <a:cubicBezTo>
                  <a:pt x="4909706" y="1399859"/>
                  <a:pt x="4950692" y="1352522"/>
                  <a:pt x="5004740" y="1349046"/>
                </a:cubicBezTo>
                <a:cubicBezTo>
                  <a:pt x="5064062" y="1345211"/>
                  <a:pt x="5113438" y="1392189"/>
                  <a:pt x="5113438" y="1450673"/>
                </a:cubicBezTo>
                <a:lnTo>
                  <a:pt x="5113438" y="1465653"/>
                </a:lnTo>
                <a:cubicBezTo>
                  <a:pt x="5113438" y="1514668"/>
                  <a:pt x="5153224" y="1554456"/>
                  <a:pt x="5202240" y="1554456"/>
                </a:cubicBezTo>
                <a:cubicBezTo>
                  <a:pt x="5251256" y="1554456"/>
                  <a:pt x="5291044" y="1514668"/>
                  <a:pt x="5291044" y="1465653"/>
                </a:cubicBezTo>
                <a:lnTo>
                  <a:pt x="5291044" y="706931"/>
                </a:lnTo>
                <a:cubicBezTo>
                  <a:pt x="5291044" y="652643"/>
                  <a:pt x="5332030" y="605305"/>
                  <a:pt x="5386078" y="601830"/>
                </a:cubicBezTo>
                <a:cubicBezTo>
                  <a:pt x="5445400" y="597994"/>
                  <a:pt x="5494776" y="644972"/>
                  <a:pt x="5494776" y="703455"/>
                </a:cubicBezTo>
                <a:lnTo>
                  <a:pt x="5494776" y="852180"/>
                </a:lnTo>
                <a:cubicBezTo>
                  <a:pt x="5494776" y="891248"/>
                  <a:pt x="5526534" y="923006"/>
                  <a:pt x="5565602" y="923006"/>
                </a:cubicBezTo>
                <a:cubicBezTo>
                  <a:pt x="5604672" y="923006"/>
                  <a:pt x="5636430" y="891248"/>
                  <a:pt x="5636430" y="852180"/>
                </a:cubicBezTo>
                <a:lnTo>
                  <a:pt x="5636430" y="250212"/>
                </a:lnTo>
                <a:cubicBezTo>
                  <a:pt x="5636430" y="195922"/>
                  <a:pt x="5677416" y="148585"/>
                  <a:pt x="5731464" y="145109"/>
                </a:cubicBezTo>
                <a:cubicBezTo>
                  <a:pt x="5790786" y="141274"/>
                  <a:pt x="5840162" y="188253"/>
                  <a:pt x="5840162" y="246737"/>
                </a:cubicBezTo>
                <a:lnTo>
                  <a:pt x="5840162" y="880462"/>
                </a:lnTo>
                <a:cubicBezTo>
                  <a:pt x="5840162" y="929478"/>
                  <a:pt x="5879950" y="969266"/>
                  <a:pt x="5928966" y="969266"/>
                </a:cubicBezTo>
                <a:cubicBezTo>
                  <a:pt x="5977980" y="969266"/>
                  <a:pt x="6017768" y="929478"/>
                  <a:pt x="6017768" y="880462"/>
                </a:cubicBezTo>
                <a:lnTo>
                  <a:pt x="6017768" y="816706"/>
                </a:lnTo>
                <a:cubicBezTo>
                  <a:pt x="6017768" y="762419"/>
                  <a:pt x="6058754" y="715081"/>
                  <a:pt x="6112804" y="711604"/>
                </a:cubicBezTo>
                <a:cubicBezTo>
                  <a:pt x="6172126" y="707770"/>
                  <a:pt x="6221500" y="754748"/>
                  <a:pt x="6221500" y="813231"/>
                </a:cubicBezTo>
                <a:lnTo>
                  <a:pt x="6221500" y="1047523"/>
                </a:lnTo>
                <a:cubicBezTo>
                  <a:pt x="6221500" y="1096538"/>
                  <a:pt x="6261288" y="1136326"/>
                  <a:pt x="6310304" y="1136326"/>
                </a:cubicBezTo>
                <a:cubicBezTo>
                  <a:pt x="6359320" y="1136326"/>
                  <a:pt x="6399106" y="1096538"/>
                  <a:pt x="6399106" y="1047523"/>
                </a:cubicBezTo>
                <a:lnTo>
                  <a:pt x="6399106" y="200237"/>
                </a:lnTo>
                <a:cubicBezTo>
                  <a:pt x="6399106" y="141754"/>
                  <a:pt x="6448482" y="94776"/>
                  <a:pt x="6507804" y="98610"/>
                </a:cubicBezTo>
                <a:close/>
                <a:moveTo>
                  <a:pt x="1252713" y="219"/>
                </a:moveTo>
                <a:cubicBezTo>
                  <a:pt x="1306762" y="3696"/>
                  <a:pt x="1347748" y="51034"/>
                  <a:pt x="1347748" y="105321"/>
                </a:cubicBezTo>
                <a:lnTo>
                  <a:pt x="1347748" y="746838"/>
                </a:lnTo>
                <a:cubicBezTo>
                  <a:pt x="1347748" y="795853"/>
                  <a:pt x="1387535" y="835641"/>
                  <a:pt x="1436551" y="835641"/>
                </a:cubicBezTo>
                <a:cubicBezTo>
                  <a:pt x="1485567" y="835641"/>
                  <a:pt x="1525354" y="795853"/>
                  <a:pt x="1525354" y="746838"/>
                </a:cubicBezTo>
                <a:lnTo>
                  <a:pt x="1525354" y="405526"/>
                </a:lnTo>
                <a:cubicBezTo>
                  <a:pt x="1525354" y="347044"/>
                  <a:pt x="1574729" y="300065"/>
                  <a:pt x="1634052" y="303900"/>
                </a:cubicBezTo>
                <a:cubicBezTo>
                  <a:pt x="1688101" y="307376"/>
                  <a:pt x="1729086" y="354713"/>
                  <a:pt x="1729086" y="409003"/>
                </a:cubicBezTo>
                <a:lnTo>
                  <a:pt x="1729086" y="1305543"/>
                </a:lnTo>
                <a:cubicBezTo>
                  <a:pt x="1729086" y="1344612"/>
                  <a:pt x="1760845" y="1376370"/>
                  <a:pt x="1799913" y="1376370"/>
                </a:cubicBezTo>
                <a:cubicBezTo>
                  <a:pt x="1838982" y="1376370"/>
                  <a:pt x="1870740" y="1344612"/>
                  <a:pt x="1870740" y="1305543"/>
                </a:cubicBezTo>
                <a:lnTo>
                  <a:pt x="1870740" y="905030"/>
                </a:lnTo>
                <a:cubicBezTo>
                  <a:pt x="1870740" y="846547"/>
                  <a:pt x="1920115" y="799568"/>
                  <a:pt x="1979438" y="803403"/>
                </a:cubicBezTo>
                <a:cubicBezTo>
                  <a:pt x="2033487" y="806879"/>
                  <a:pt x="2074473" y="854216"/>
                  <a:pt x="2074473" y="908505"/>
                </a:cubicBezTo>
                <a:lnTo>
                  <a:pt x="2074473" y="1064180"/>
                </a:lnTo>
                <a:cubicBezTo>
                  <a:pt x="2074473" y="1113196"/>
                  <a:pt x="2114261" y="1152984"/>
                  <a:pt x="2163277" y="1152984"/>
                </a:cubicBezTo>
                <a:cubicBezTo>
                  <a:pt x="2212292" y="1152984"/>
                  <a:pt x="2252080" y="1113196"/>
                  <a:pt x="2252080" y="1064180"/>
                </a:cubicBezTo>
                <a:lnTo>
                  <a:pt x="2252080" y="606983"/>
                </a:lnTo>
                <a:cubicBezTo>
                  <a:pt x="2252080" y="548499"/>
                  <a:pt x="2301455" y="501520"/>
                  <a:pt x="2360777" y="505356"/>
                </a:cubicBezTo>
                <a:cubicBezTo>
                  <a:pt x="2414826" y="508831"/>
                  <a:pt x="2455812" y="556168"/>
                  <a:pt x="2455812" y="610458"/>
                </a:cubicBezTo>
                <a:lnTo>
                  <a:pt x="2455812" y="1410885"/>
                </a:lnTo>
                <a:cubicBezTo>
                  <a:pt x="2455812" y="1459900"/>
                  <a:pt x="2495600" y="1499688"/>
                  <a:pt x="2544615" y="1499688"/>
                </a:cubicBezTo>
                <a:cubicBezTo>
                  <a:pt x="2593631" y="1499688"/>
                  <a:pt x="2633419" y="1459900"/>
                  <a:pt x="2633419" y="1410885"/>
                </a:cubicBezTo>
                <a:lnTo>
                  <a:pt x="2633419" y="1297993"/>
                </a:lnTo>
                <a:cubicBezTo>
                  <a:pt x="2633419" y="1239510"/>
                  <a:pt x="2682794" y="1192532"/>
                  <a:pt x="2742115" y="1196367"/>
                </a:cubicBezTo>
                <a:cubicBezTo>
                  <a:pt x="2796165" y="1199842"/>
                  <a:pt x="2837152" y="1247180"/>
                  <a:pt x="2837152" y="1301468"/>
                </a:cubicBezTo>
                <a:lnTo>
                  <a:pt x="2837152" y="1410885"/>
                </a:lnTo>
                <a:cubicBezTo>
                  <a:pt x="2837152" y="1459900"/>
                  <a:pt x="2876939" y="1499688"/>
                  <a:pt x="2925955" y="1499688"/>
                </a:cubicBezTo>
                <a:cubicBezTo>
                  <a:pt x="2974971" y="1499688"/>
                  <a:pt x="3014758" y="1459900"/>
                  <a:pt x="3014758" y="1410885"/>
                </a:cubicBezTo>
                <a:lnTo>
                  <a:pt x="3014758" y="101846"/>
                </a:lnTo>
                <a:cubicBezTo>
                  <a:pt x="3014758" y="43363"/>
                  <a:pt x="3064133" y="-3615"/>
                  <a:pt x="3123455" y="219"/>
                </a:cubicBezTo>
                <a:cubicBezTo>
                  <a:pt x="3177504" y="3696"/>
                  <a:pt x="3218490" y="51034"/>
                  <a:pt x="3218490" y="105321"/>
                </a:cubicBezTo>
                <a:lnTo>
                  <a:pt x="3218490" y="298987"/>
                </a:lnTo>
                <a:cubicBezTo>
                  <a:pt x="3218490" y="348002"/>
                  <a:pt x="3258278" y="387790"/>
                  <a:pt x="3307293" y="387790"/>
                </a:cubicBezTo>
                <a:cubicBezTo>
                  <a:pt x="3356309" y="387790"/>
                  <a:pt x="3396097" y="348002"/>
                  <a:pt x="3396097" y="298987"/>
                </a:cubicBezTo>
                <a:lnTo>
                  <a:pt x="3396097" y="205150"/>
                </a:lnTo>
                <a:cubicBezTo>
                  <a:pt x="3396097" y="146668"/>
                  <a:pt x="3445472" y="99689"/>
                  <a:pt x="3504794" y="103524"/>
                </a:cubicBezTo>
                <a:cubicBezTo>
                  <a:pt x="3558843" y="106999"/>
                  <a:pt x="3599829" y="154337"/>
                  <a:pt x="3599829" y="208625"/>
                </a:cubicBezTo>
                <a:lnTo>
                  <a:pt x="3599829" y="1771132"/>
                </a:lnTo>
                <a:cubicBezTo>
                  <a:pt x="3599829" y="1829615"/>
                  <a:pt x="3550454" y="1876593"/>
                  <a:pt x="3491132" y="1872758"/>
                </a:cubicBezTo>
                <a:cubicBezTo>
                  <a:pt x="3437083" y="1869283"/>
                  <a:pt x="3396097" y="1821945"/>
                  <a:pt x="3396097" y="1767656"/>
                </a:cubicBezTo>
                <a:lnTo>
                  <a:pt x="3396097" y="1170960"/>
                </a:lnTo>
                <a:cubicBezTo>
                  <a:pt x="3396097" y="1121945"/>
                  <a:pt x="3356309" y="1082157"/>
                  <a:pt x="3307293" y="1082157"/>
                </a:cubicBezTo>
                <a:cubicBezTo>
                  <a:pt x="3258278" y="1082157"/>
                  <a:pt x="3218490" y="1121945"/>
                  <a:pt x="3218490" y="1170960"/>
                </a:cubicBezTo>
                <a:lnTo>
                  <a:pt x="3218490" y="2418880"/>
                </a:lnTo>
                <a:cubicBezTo>
                  <a:pt x="3218490" y="2477363"/>
                  <a:pt x="3169115" y="2524341"/>
                  <a:pt x="3109793" y="2520507"/>
                </a:cubicBezTo>
                <a:cubicBezTo>
                  <a:pt x="3055744" y="2517031"/>
                  <a:pt x="3014758" y="2469693"/>
                  <a:pt x="3014758" y="2415405"/>
                </a:cubicBezTo>
                <a:lnTo>
                  <a:pt x="3014758" y="2282859"/>
                </a:lnTo>
                <a:cubicBezTo>
                  <a:pt x="3014758" y="2233843"/>
                  <a:pt x="2974971" y="2194056"/>
                  <a:pt x="2925955" y="2194056"/>
                </a:cubicBezTo>
                <a:cubicBezTo>
                  <a:pt x="2876939" y="2194056"/>
                  <a:pt x="2837152" y="2233843"/>
                  <a:pt x="2837152" y="2282859"/>
                </a:cubicBezTo>
                <a:lnTo>
                  <a:pt x="2837152" y="3665601"/>
                </a:lnTo>
                <a:cubicBezTo>
                  <a:pt x="2837152" y="3719889"/>
                  <a:pt x="2796284" y="3767227"/>
                  <a:pt x="2742115" y="3770463"/>
                </a:cubicBezTo>
                <a:cubicBezTo>
                  <a:pt x="2682794" y="3774298"/>
                  <a:pt x="2633419" y="3727320"/>
                  <a:pt x="2633419" y="3668837"/>
                </a:cubicBezTo>
                <a:lnTo>
                  <a:pt x="2633419" y="2821910"/>
                </a:lnTo>
                <a:cubicBezTo>
                  <a:pt x="2633419" y="2772895"/>
                  <a:pt x="2593631" y="2733107"/>
                  <a:pt x="2544615" y="2733107"/>
                </a:cubicBezTo>
                <a:cubicBezTo>
                  <a:pt x="2495600" y="2733107"/>
                  <a:pt x="2455812" y="2772895"/>
                  <a:pt x="2455812" y="2821910"/>
                </a:cubicBezTo>
                <a:lnTo>
                  <a:pt x="2455812" y="3056202"/>
                </a:lnTo>
                <a:cubicBezTo>
                  <a:pt x="2455812" y="3114685"/>
                  <a:pt x="2406437" y="3161664"/>
                  <a:pt x="2347115" y="3157828"/>
                </a:cubicBezTo>
                <a:cubicBezTo>
                  <a:pt x="2293066" y="3154353"/>
                  <a:pt x="2252080" y="3107015"/>
                  <a:pt x="2252080" y="3052727"/>
                </a:cubicBezTo>
                <a:lnTo>
                  <a:pt x="2252080" y="2988971"/>
                </a:lnTo>
                <a:cubicBezTo>
                  <a:pt x="2252080" y="2939955"/>
                  <a:pt x="2212292" y="2900167"/>
                  <a:pt x="2163277" y="2900167"/>
                </a:cubicBezTo>
                <a:cubicBezTo>
                  <a:pt x="2114261" y="2900167"/>
                  <a:pt x="2074473" y="2939955"/>
                  <a:pt x="2074473" y="2988971"/>
                </a:cubicBezTo>
                <a:lnTo>
                  <a:pt x="2074473" y="3622697"/>
                </a:lnTo>
                <a:cubicBezTo>
                  <a:pt x="2074473" y="3681180"/>
                  <a:pt x="2025098" y="3728158"/>
                  <a:pt x="1965775" y="3724323"/>
                </a:cubicBezTo>
                <a:cubicBezTo>
                  <a:pt x="1911727" y="3720848"/>
                  <a:pt x="1870740" y="3673510"/>
                  <a:pt x="1870740" y="3619222"/>
                </a:cubicBezTo>
                <a:lnTo>
                  <a:pt x="1870740" y="3017253"/>
                </a:lnTo>
                <a:cubicBezTo>
                  <a:pt x="1870740" y="2978185"/>
                  <a:pt x="1838982" y="2946426"/>
                  <a:pt x="1799913" y="2946426"/>
                </a:cubicBezTo>
                <a:cubicBezTo>
                  <a:pt x="1760845" y="2946426"/>
                  <a:pt x="1729086" y="2978185"/>
                  <a:pt x="1729086" y="3017253"/>
                </a:cubicBezTo>
                <a:lnTo>
                  <a:pt x="1729086" y="3165978"/>
                </a:lnTo>
                <a:cubicBezTo>
                  <a:pt x="1729086" y="3224461"/>
                  <a:pt x="1679711" y="3271439"/>
                  <a:pt x="1620389" y="3267604"/>
                </a:cubicBezTo>
                <a:cubicBezTo>
                  <a:pt x="1566341" y="3264129"/>
                  <a:pt x="1525354" y="3216791"/>
                  <a:pt x="1525354" y="3162503"/>
                </a:cubicBezTo>
                <a:lnTo>
                  <a:pt x="1525354" y="2403780"/>
                </a:lnTo>
                <a:cubicBezTo>
                  <a:pt x="1525354" y="2354765"/>
                  <a:pt x="1485567" y="2314977"/>
                  <a:pt x="1436551" y="2314977"/>
                </a:cubicBezTo>
                <a:cubicBezTo>
                  <a:pt x="1387535" y="2314977"/>
                  <a:pt x="1347748" y="2354765"/>
                  <a:pt x="1347748" y="2403780"/>
                </a:cubicBezTo>
                <a:lnTo>
                  <a:pt x="1347748" y="2418760"/>
                </a:lnTo>
                <a:cubicBezTo>
                  <a:pt x="1347748" y="2477243"/>
                  <a:pt x="1298373" y="2524222"/>
                  <a:pt x="1239051" y="2520387"/>
                </a:cubicBezTo>
                <a:cubicBezTo>
                  <a:pt x="1185002" y="2516911"/>
                  <a:pt x="1144016" y="2469574"/>
                  <a:pt x="1144016" y="2415285"/>
                </a:cubicBezTo>
                <a:lnTo>
                  <a:pt x="1144016" y="2205201"/>
                </a:lnTo>
                <a:cubicBezTo>
                  <a:pt x="1144016" y="2156186"/>
                  <a:pt x="1104228" y="2116398"/>
                  <a:pt x="1055213" y="2116398"/>
                </a:cubicBezTo>
                <a:cubicBezTo>
                  <a:pt x="1006197" y="2116398"/>
                  <a:pt x="966409" y="2156186"/>
                  <a:pt x="966409" y="2205201"/>
                </a:cubicBezTo>
                <a:lnTo>
                  <a:pt x="966409" y="3296486"/>
                </a:lnTo>
                <a:cubicBezTo>
                  <a:pt x="966409" y="3354969"/>
                  <a:pt x="917034" y="3401947"/>
                  <a:pt x="857712" y="3398112"/>
                </a:cubicBezTo>
                <a:cubicBezTo>
                  <a:pt x="803664" y="3394637"/>
                  <a:pt x="762677" y="3347299"/>
                  <a:pt x="762677" y="3293011"/>
                </a:cubicBezTo>
                <a:lnTo>
                  <a:pt x="762677" y="2706981"/>
                </a:lnTo>
                <a:cubicBezTo>
                  <a:pt x="762677" y="2657966"/>
                  <a:pt x="722889" y="2618178"/>
                  <a:pt x="673874" y="2618178"/>
                </a:cubicBezTo>
                <a:cubicBezTo>
                  <a:pt x="624858" y="2618178"/>
                  <a:pt x="585070" y="2657966"/>
                  <a:pt x="585070" y="2706981"/>
                </a:cubicBezTo>
                <a:lnTo>
                  <a:pt x="585070" y="3056322"/>
                </a:lnTo>
                <a:cubicBezTo>
                  <a:pt x="585070" y="3114805"/>
                  <a:pt x="535695" y="3161783"/>
                  <a:pt x="476374" y="3157948"/>
                </a:cubicBezTo>
                <a:cubicBezTo>
                  <a:pt x="422325" y="3154473"/>
                  <a:pt x="381338" y="3107135"/>
                  <a:pt x="381338" y="3052847"/>
                </a:cubicBezTo>
                <a:lnTo>
                  <a:pt x="381338" y="2546033"/>
                </a:lnTo>
                <a:cubicBezTo>
                  <a:pt x="381338" y="2497017"/>
                  <a:pt x="341551" y="2457230"/>
                  <a:pt x="292535" y="2457230"/>
                </a:cubicBezTo>
                <a:cubicBezTo>
                  <a:pt x="243519" y="2457230"/>
                  <a:pt x="203732" y="2497017"/>
                  <a:pt x="203732" y="2546033"/>
                </a:cubicBezTo>
                <a:lnTo>
                  <a:pt x="203732" y="2614463"/>
                </a:lnTo>
                <a:cubicBezTo>
                  <a:pt x="203732" y="2672946"/>
                  <a:pt x="154357" y="2719924"/>
                  <a:pt x="95035" y="2716089"/>
                </a:cubicBezTo>
                <a:cubicBezTo>
                  <a:pt x="40986" y="2712614"/>
                  <a:pt x="0" y="2665276"/>
                  <a:pt x="0" y="2610987"/>
                </a:cubicBezTo>
                <a:lnTo>
                  <a:pt x="0" y="905030"/>
                </a:lnTo>
                <a:cubicBezTo>
                  <a:pt x="0" y="846547"/>
                  <a:pt x="49375" y="799568"/>
                  <a:pt x="108697" y="803403"/>
                </a:cubicBezTo>
                <a:cubicBezTo>
                  <a:pt x="162746" y="806879"/>
                  <a:pt x="203732" y="854216"/>
                  <a:pt x="203732" y="908505"/>
                </a:cubicBezTo>
                <a:lnTo>
                  <a:pt x="203732" y="1162811"/>
                </a:lnTo>
                <a:cubicBezTo>
                  <a:pt x="203732" y="1211826"/>
                  <a:pt x="243519" y="1251614"/>
                  <a:pt x="292535" y="1251614"/>
                </a:cubicBezTo>
                <a:cubicBezTo>
                  <a:pt x="341551" y="1251614"/>
                  <a:pt x="381338" y="1211826"/>
                  <a:pt x="381338" y="1162811"/>
                </a:cubicBezTo>
                <a:lnTo>
                  <a:pt x="381338" y="545144"/>
                </a:lnTo>
                <a:cubicBezTo>
                  <a:pt x="381338" y="486899"/>
                  <a:pt x="430474" y="439922"/>
                  <a:pt x="489556" y="443517"/>
                </a:cubicBezTo>
                <a:cubicBezTo>
                  <a:pt x="543965" y="446872"/>
                  <a:pt x="585070" y="494689"/>
                  <a:pt x="585070" y="549218"/>
                </a:cubicBezTo>
                <a:lnTo>
                  <a:pt x="585070" y="1490220"/>
                </a:lnTo>
                <a:cubicBezTo>
                  <a:pt x="585070" y="1539236"/>
                  <a:pt x="624858" y="1579023"/>
                  <a:pt x="673874" y="1579023"/>
                </a:cubicBezTo>
                <a:cubicBezTo>
                  <a:pt x="722889" y="1579023"/>
                  <a:pt x="762677" y="1539236"/>
                  <a:pt x="762677" y="1490220"/>
                </a:cubicBezTo>
                <a:lnTo>
                  <a:pt x="762677" y="1297873"/>
                </a:lnTo>
                <a:cubicBezTo>
                  <a:pt x="762677" y="1239390"/>
                  <a:pt x="812052" y="1192412"/>
                  <a:pt x="871374" y="1196247"/>
                </a:cubicBezTo>
                <a:cubicBezTo>
                  <a:pt x="925423" y="1199722"/>
                  <a:pt x="966409" y="1247060"/>
                  <a:pt x="966409" y="1301349"/>
                </a:cubicBezTo>
                <a:lnTo>
                  <a:pt x="966409" y="1421551"/>
                </a:lnTo>
                <a:cubicBezTo>
                  <a:pt x="966409" y="1470566"/>
                  <a:pt x="1006197" y="1510354"/>
                  <a:pt x="1055213" y="1510354"/>
                </a:cubicBezTo>
                <a:cubicBezTo>
                  <a:pt x="1104228" y="1510354"/>
                  <a:pt x="1144016" y="1470566"/>
                  <a:pt x="1144016" y="1421551"/>
                </a:cubicBezTo>
                <a:lnTo>
                  <a:pt x="1144016" y="101846"/>
                </a:lnTo>
                <a:cubicBezTo>
                  <a:pt x="1144016" y="43363"/>
                  <a:pt x="1193391" y="-3615"/>
                  <a:pt x="1252713" y="21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83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A21C5-265E-45E9-B155-19187C51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C8377-A96B-456E-99AD-1C3034EF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A3D9-EEC4-4D83-B6EC-3BF3F2C2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179F6D-0CB9-48C2-914E-D3046B98F0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455" y="692727"/>
            <a:ext cx="5472545" cy="5472546"/>
          </a:xfrm>
          <a:custGeom>
            <a:avLst/>
            <a:gdLst>
              <a:gd name="connsiteX0" fmla="*/ 0 w 5472545"/>
              <a:gd name="connsiteY0" fmla="*/ 0 h 5472546"/>
              <a:gd name="connsiteX1" fmla="*/ 5472545 w 5472545"/>
              <a:gd name="connsiteY1" fmla="*/ 0 h 5472546"/>
              <a:gd name="connsiteX2" fmla="*/ 5472545 w 5472545"/>
              <a:gd name="connsiteY2" fmla="*/ 1828800 h 5472546"/>
              <a:gd name="connsiteX3" fmla="*/ 2770909 w 5472545"/>
              <a:gd name="connsiteY3" fmla="*/ 1828800 h 5472546"/>
              <a:gd name="connsiteX4" fmla="*/ 2770909 w 5472545"/>
              <a:gd name="connsiteY4" fmla="*/ 5472546 h 5472546"/>
              <a:gd name="connsiteX5" fmla="*/ 0 w 5472545"/>
              <a:gd name="connsiteY5" fmla="*/ 5472546 h 547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2545" h="5472546">
                <a:moveTo>
                  <a:pt x="0" y="0"/>
                </a:moveTo>
                <a:lnTo>
                  <a:pt x="5472545" y="0"/>
                </a:lnTo>
                <a:lnTo>
                  <a:pt x="5472545" y="1828800"/>
                </a:lnTo>
                <a:lnTo>
                  <a:pt x="2770909" y="1828800"/>
                </a:lnTo>
                <a:lnTo>
                  <a:pt x="2770909" y="5472546"/>
                </a:lnTo>
                <a:lnTo>
                  <a:pt x="0" y="54725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68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9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2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2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5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91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4E19A-F416-4AE4-82AC-DE2CF9FC371D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55306-0E1D-418D-97DC-AE20A1DDE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2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7" r:id="rId18"/>
    <p:sldLayoutId id="2147483710" r:id="rId19"/>
    <p:sldLayoutId id="2147483673" r:id="rId20"/>
    <p:sldLayoutId id="2147483681" r:id="rId21"/>
    <p:sldLayoutId id="2147483660" r:id="rId22"/>
    <p:sldLayoutId id="2147483711" r:id="rId23"/>
    <p:sldLayoutId id="214748371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6200000" flipH="1" flipV="1">
            <a:off x="9721681" y="-142048"/>
            <a:ext cx="2686050" cy="2627245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5400000" flipH="1" flipV="1">
            <a:off x="-353328" y="3033900"/>
            <a:ext cx="4106195" cy="4016299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noFill/>
          <a:ln w="9525" cap="flat" cmpd="sng" algn="ctr">
            <a:solidFill>
              <a:srgbClr val="E2003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03" b="17094"/>
          <a:stretch/>
        </p:blipFill>
        <p:spPr>
          <a:xfrm>
            <a:off x="0" y="2220686"/>
            <a:ext cx="12192000" cy="3200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74" y="261695"/>
            <a:ext cx="2949790" cy="752265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1172959" y="6080293"/>
            <a:ext cx="2591444" cy="6558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1800" dirty="0" smtClean="0">
                <a:solidFill>
                  <a:srgbClr val="000000"/>
                </a:solidFill>
                <a:latin typeface="Roboto Black" panose="02000000000000000000"/>
              </a:rPr>
              <a:t>Presented </a:t>
            </a:r>
            <a:r>
              <a:rPr lang="en-US" altLang="ko-KR" sz="1800" dirty="0">
                <a:solidFill>
                  <a:srgbClr val="000000"/>
                </a:solidFill>
                <a:latin typeface="Roboto Black" panose="02000000000000000000"/>
              </a:rPr>
              <a:t>by: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Roboto Black" panose="02000000000000000000"/>
              </a:rPr>
              <a:t>TRABELSI Haythem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9740" y="129885"/>
            <a:ext cx="924457" cy="1015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C573B-28D2-4CAE-A8D7-9FE20DD2CF28}"/>
              </a:ext>
            </a:extLst>
          </p:cNvPr>
          <p:cNvSpPr txBox="1"/>
          <p:nvPr/>
        </p:nvSpPr>
        <p:spPr>
          <a:xfrm>
            <a:off x="1057087" y="1717274"/>
            <a:ext cx="102131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 FIX-enabled application:</a:t>
            </a:r>
            <a:endParaRPr lang="en-US" sz="1400" b="1" dirty="0" smtClean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r">
              <a:lnSpc>
                <a:spcPct val="20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Design and implementation of an electronic trading platform</a:t>
            </a:r>
          </a:p>
          <a:p>
            <a:pPr algn="r">
              <a:lnSpc>
                <a:spcPct val="20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that validate and parse FIX messages </a:t>
            </a:r>
          </a:p>
          <a:p>
            <a:pPr algn="r">
              <a:lnSpc>
                <a:spcPct val="200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for Quality Assurance </a:t>
            </a:r>
            <a:r>
              <a:rPr lang="en-US" sz="2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team</a:t>
            </a:r>
            <a:endParaRPr lang="en-US" sz="24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9456" y="1263073"/>
            <a:ext cx="1077761" cy="63907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9022114" y="5568622"/>
            <a:ext cx="2730269" cy="1167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defRPr/>
            </a:pPr>
            <a:r>
              <a:rPr lang="en-US" altLang="ko-KR" sz="1800" dirty="0" smtClean="0">
                <a:solidFill>
                  <a:srgbClr val="000000"/>
                </a:solidFill>
                <a:latin typeface="Roboto Black" panose="02000000000000000000"/>
              </a:rPr>
              <a:t>Advised </a:t>
            </a:r>
            <a:r>
              <a:rPr lang="en-US" altLang="ko-KR" sz="1800" dirty="0">
                <a:solidFill>
                  <a:srgbClr val="000000"/>
                </a:solidFill>
                <a:latin typeface="Roboto Black" panose="02000000000000000000"/>
              </a:rPr>
              <a:t>by: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800" b="1" dirty="0" smtClean="0">
                <a:solidFill>
                  <a:srgbClr val="000000"/>
                </a:solidFill>
                <a:latin typeface="Roboto Black" panose="02000000000000000000"/>
              </a:rPr>
              <a:t>Mr</a:t>
            </a:r>
            <a:r>
              <a:rPr lang="en-US" altLang="ko-KR" sz="1800" b="1" dirty="0" smtClean="0">
                <a:solidFill>
                  <a:srgbClr val="000000"/>
                </a:solidFill>
                <a:latin typeface="Roboto Black" panose="02000000000000000000"/>
              </a:rPr>
              <a:t>. GARGOURI </a:t>
            </a:r>
            <a:r>
              <a:rPr lang="en-US" altLang="ko-KR" sz="1800" b="1" dirty="0" smtClean="0">
                <a:solidFill>
                  <a:srgbClr val="000000"/>
                </a:solidFill>
                <a:latin typeface="Roboto Black" panose="02000000000000000000"/>
              </a:rPr>
              <a:t>Khalil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ko-KR" sz="1800" b="1" dirty="0">
                <a:solidFill>
                  <a:srgbClr val="000000"/>
                </a:solidFill>
                <a:latin typeface="Roboto Black" panose="02000000000000000000"/>
              </a:rPr>
              <a:t>Mrs. MEZNI </a:t>
            </a:r>
            <a:r>
              <a:rPr lang="en-US" altLang="ko-KR" sz="1800" b="1" dirty="0" err="1" smtClean="0">
                <a:solidFill>
                  <a:srgbClr val="000000"/>
                </a:solidFill>
                <a:latin typeface="Roboto Black" panose="02000000000000000000"/>
              </a:rPr>
              <a:t>Hanen</a:t>
            </a:r>
            <a:endParaRPr lang="en-US" altLang="ko-KR" sz="1800" b="1" dirty="0">
              <a:solidFill>
                <a:srgbClr val="000000"/>
              </a:solidFill>
              <a:latin typeface="Roboto Black" panose="0200000000000000000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5389B2-B842-48E8-ADC6-F7EA46E35298}"/>
              </a:ext>
            </a:extLst>
          </p:cNvPr>
          <p:cNvCxnSpPr/>
          <p:nvPr/>
        </p:nvCxnSpPr>
        <p:spPr>
          <a:xfrm>
            <a:off x="16533" y="0"/>
            <a:ext cx="0" cy="2220686"/>
          </a:xfrm>
          <a:prstGeom prst="line">
            <a:avLst/>
          </a:prstGeom>
          <a:ln w="38100" cap="rnd">
            <a:solidFill>
              <a:srgbClr val="DD0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FF162A-6511-4C2D-80B5-F977ABA1CC78}"/>
              </a:ext>
            </a:extLst>
          </p:cNvPr>
          <p:cNvGrpSpPr/>
          <p:nvPr/>
        </p:nvGrpSpPr>
        <p:grpSpPr>
          <a:xfrm rot="13500000">
            <a:off x="6844183" y="5217285"/>
            <a:ext cx="4810054" cy="1521030"/>
            <a:chOff x="-1365686" y="4642979"/>
            <a:chExt cx="4810054" cy="152103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4BE94-A78E-4CEA-B579-287333D4ECC5}"/>
                </a:ext>
              </a:extLst>
            </p:cNvPr>
            <p:cNvCxnSpPr/>
            <p:nvPr/>
          </p:nvCxnSpPr>
          <p:spPr>
            <a:xfrm rot="8100000" flipV="1">
              <a:off x="-1365686" y="6164008"/>
              <a:ext cx="4810054" cy="1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07B492-429D-41B8-8062-E6C88A60A39B}"/>
                </a:ext>
              </a:extLst>
            </p:cNvPr>
            <p:cNvCxnSpPr/>
            <p:nvPr/>
          </p:nvCxnSpPr>
          <p:spPr>
            <a:xfrm rot="2700000">
              <a:off x="2105304" y="3578560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5C573B-28D2-4CAE-A8D7-9FE20DD2CF28}"/>
              </a:ext>
            </a:extLst>
          </p:cNvPr>
          <p:cNvSpPr txBox="1"/>
          <p:nvPr/>
        </p:nvSpPr>
        <p:spPr>
          <a:xfrm>
            <a:off x="135336" y="1010919"/>
            <a:ext cx="5690773" cy="11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PFE PRESENTATION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0" y="2217555"/>
            <a:ext cx="112077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30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873505" y="880945"/>
            <a:ext cx="3948066" cy="1248936"/>
          </a:xfrm>
          <a:prstGeom prst="rect">
            <a:avLst/>
          </a:prstGeom>
          <a:solidFill>
            <a:srgbClr val="DD003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System Messages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67739" y="880945"/>
            <a:ext cx="4604176" cy="1248936"/>
          </a:xfrm>
          <a:prstGeom prst="rect">
            <a:avLst/>
          </a:prstGeom>
          <a:solidFill>
            <a:srgbClr val="DD003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bg1"/>
                </a:solidFill>
              </a:rPr>
              <a:t>Application Messages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277927" y="3039310"/>
            <a:ext cx="3848181" cy="531967"/>
            <a:chOff x="1321794" y="4299795"/>
            <a:chExt cx="3848181" cy="531967"/>
          </a:xfrm>
        </p:grpSpPr>
        <p:sp>
          <p:nvSpPr>
            <p:cNvPr id="15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2166887" y="4299795"/>
              <a:ext cx="3003088" cy="531967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2800" b="1" dirty="0">
                  <a:solidFill>
                    <a:schemeClr val="tx1"/>
                  </a:solidFill>
                </a:rPr>
                <a:t>Logon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(Tag 34 = A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)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794" y="4300829"/>
              <a:ext cx="625632" cy="530933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277927" y="5549783"/>
            <a:ext cx="3718223" cy="532999"/>
            <a:chOff x="1277927" y="5568833"/>
            <a:chExt cx="3718223" cy="532999"/>
          </a:xfrm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2166887" y="5568833"/>
              <a:ext cx="2829263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2800" b="1" dirty="0">
                  <a:solidFill>
                    <a:schemeClr val="tx1"/>
                  </a:solidFill>
                </a:rPr>
                <a:t>Logout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(Tag 34 = 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5)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927" y="5573976"/>
              <a:ext cx="615946" cy="522713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277927" y="4294031"/>
            <a:ext cx="4268437" cy="532999"/>
            <a:chOff x="1291426" y="3045283"/>
            <a:chExt cx="4268437" cy="532999"/>
          </a:xfrm>
        </p:grpSpPr>
        <p:sp>
          <p:nvSpPr>
            <p:cNvPr id="14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2166889" y="3045283"/>
              <a:ext cx="3392974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Heartbeat 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(Tag 34 = 0)</a:t>
              </a:r>
              <a:endParaRPr lang="en-US" altLang="ko-KR" sz="2000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426" y="3055023"/>
              <a:ext cx="686369" cy="513518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6699631" y="3574225"/>
            <a:ext cx="4844260" cy="573907"/>
            <a:chOff x="6856516" y="3032394"/>
            <a:chExt cx="4844260" cy="573907"/>
          </a:xfrm>
        </p:grpSpPr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7622681" y="3052848"/>
              <a:ext cx="4078095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New Order Single 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(Tag 35=D)</a:t>
              </a:r>
              <a:r>
                <a:rPr lang="en-US" altLang="ko-KR" sz="2800" b="1" dirty="0" smtClean="0">
                  <a:solidFill>
                    <a:schemeClr val="tx1"/>
                  </a:solidFill>
                </a:rPr>
                <a:t> 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516" y="3032394"/>
              <a:ext cx="425547" cy="57390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6699631" y="4960883"/>
            <a:ext cx="4844260" cy="573907"/>
            <a:chOff x="6856516" y="4324666"/>
            <a:chExt cx="4844260" cy="573907"/>
          </a:xfrm>
        </p:grpSpPr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7622681" y="4345120"/>
              <a:ext cx="4078095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2800" b="1" dirty="0" smtClean="0">
                  <a:solidFill>
                    <a:schemeClr val="tx1"/>
                  </a:solidFill>
                </a:rPr>
                <a:t>Execution </a:t>
              </a:r>
              <a:r>
                <a:rPr lang="en-US" altLang="ko-KR" sz="2800" b="1" dirty="0">
                  <a:solidFill>
                    <a:schemeClr val="tx1"/>
                  </a:solidFill>
                </a:rPr>
                <a:t>Report 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(Tag </a:t>
              </a:r>
              <a:r>
                <a:rPr lang="en-US" altLang="ko-KR" sz="2000" b="1" dirty="0" smtClean="0">
                  <a:solidFill>
                    <a:schemeClr val="tx1"/>
                  </a:solidFill>
                </a:rPr>
                <a:t>35=8)</a:t>
              </a:r>
              <a:r>
                <a:rPr lang="en-US" altLang="ko-KR" sz="3600" b="1" dirty="0" smtClean="0">
                  <a:solidFill>
                    <a:schemeClr val="tx1"/>
                  </a:solidFill>
                </a:rPr>
                <a:t> </a:t>
              </a:r>
              <a:endParaRPr lang="en-US" altLang="ko-KR" sz="28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516" y="4324666"/>
              <a:ext cx="425547" cy="573907"/>
            </a:xfrm>
            <a:prstGeom prst="rect">
              <a:avLst/>
            </a:prstGeom>
          </p:spPr>
        </p:pic>
      </p:grpSp>
      <p:cxnSp>
        <p:nvCxnSpPr>
          <p:cNvPr id="39" name="Straight Connector 38"/>
          <p:cNvCxnSpPr/>
          <p:nvPr/>
        </p:nvCxnSpPr>
        <p:spPr>
          <a:xfrm>
            <a:off x="4795736" y="2120356"/>
            <a:ext cx="73012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171915" y="417658"/>
            <a:ext cx="1" cy="2175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73504" y="867343"/>
            <a:ext cx="1" cy="2175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-85910" y="2129881"/>
            <a:ext cx="13638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32945" y="1632268"/>
            <a:ext cx="0" cy="5225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812669" y="-449053"/>
            <a:ext cx="0" cy="2578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795736" y="880945"/>
            <a:ext cx="10076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521434" y="6424594"/>
            <a:ext cx="56604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BA3A125-F3A0-4F88-B362-935E36668E7F}"/>
              </a:ext>
            </a:extLst>
          </p:cNvPr>
          <p:cNvSpPr txBox="1"/>
          <p:nvPr/>
        </p:nvSpPr>
        <p:spPr>
          <a:xfrm>
            <a:off x="379748" y="350051"/>
            <a:ext cx="7381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Constructing a FIX Message</a:t>
            </a:r>
            <a:endParaRPr lang="en-US" sz="3600" b="1" dirty="0">
              <a:solidFill>
                <a:srgbClr val="DD003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51571" y="2789278"/>
            <a:ext cx="220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POST-TRADE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3424" y="2789277"/>
            <a:ext cx="132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dirty="0"/>
              <a:t>TRADE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3976" y="2796130"/>
            <a:ext cx="2090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rgbClr val="EB3A3A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PRE-TRADE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AE6C45-6D85-4C41-B406-AE79FA106C1E}"/>
              </a:ext>
            </a:extLst>
          </p:cNvPr>
          <p:cNvGrpSpPr/>
          <p:nvPr/>
        </p:nvGrpSpPr>
        <p:grpSpPr>
          <a:xfrm rot="2700000">
            <a:off x="9597873" y="-32336"/>
            <a:ext cx="2300730" cy="519195"/>
            <a:chOff x="922875" y="4696861"/>
            <a:chExt cx="2300730" cy="51919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8460B7-57FA-471E-9798-A52CE6190441}"/>
                </a:ext>
              </a:extLst>
            </p:cNvPr>
            <p:cNvCxnSpPr/>
            <p:nvPr/>
          </p:nvCxnSpPr>
          <p:spPr>
            <a:xfrm rot="2700000">
              <a:off x="1987294" y="4151637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07DF1E-D5DF-4AF9-9A10-B7AB8EC8972E}"/>
                </a:ext>
              </a:extLst>
            </p:cNvPr>
            <p:cNvCxnSpPr/>
            <p:nvPr/>
          </p:nvCxnSpPr>
          <p:spPr>
            <a:xfrm rot="2700000">
              <a:off x="2159187" y="3632442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51393" y="1451195"/>
            <a:ext cx="2142607" cy="466506"/>
          </a:xfrm>
          <a:prstGeom prst="rect">
            <a:avLst/>
          </a:prstGeom>
          <a:ln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 smtClean="0">
                <a:solidFill>
                  <a:schemeClr val="tx1"/>
                </a:solidFill>
              </a:rPr>
              <a:t>8=FIX.4.2|…|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2794000" y="1451195"/>
            <a:ext cx="2540000" cy="466506"/>
          </a:xfrm>
          <a:prstGeom prst="rect">
            <a:avLst/>
          </a:prstGeom>
          <a:ln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 smtClean="0">
                <a:solidFill>
                  <a:schemeClr val="tx1"/>
                </a:solidFill>
              </a:rPr>
              <a:t>…|56=MSFT|…|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5334000" y="1451195"/>
            <a:ext cx="1663700" cy="466506"/>
          </a:xfrm>
          <a:prstGeom prst="rect">
            <a:avLst/>
          </a:prstGeom>
          <a:ln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 smtClean="0">
                <a:solidFill>
                  <a:schemeClr val="tx1"/>
                </a:solidFill>
              </a:rPr>
              <a:t>|10=062|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10936" y="2861391"/>
            <a:ext cx="2246044" cy="2246044"/>
            <a:chOff x="1310936" y="2861391"/>
            <a:chExt cx="2246044" cy="224604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60F07D-F0C0-40C6-825D-DE3F7060F7D3}"/>
                </a:ext>
              </a:extLst>
            </p:cNvPr>
            <p:cNvSpPr/>
            <p:nvPr/>
          </p:nvSpPr>
          <p:spPr>
            <a:xfrm>
              <a:off x="1310936" y="2861391"/>
              <a:ext cx="2246044" cy="2246044"/>
            </a:xfrm>
            <a:prstGeom prst="ellipse">
              <a:avLst/>
            </a:prstGeom>
            <a:solidFill>
              <a:srgbClr val="DD0031"/>
            </a:solidFill>
            <a:ln>
              <a:noFill/>
            </a:ln>
            <a:effectLst>
              <a:outerShdw blurRad="508000" dist="419100" dir="9360000" sx="57000" sy="57000" algn="ctr" rotWithShape="0">
                <a:schemeClr val="tx1"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1634441" y="3717913"/>
              <a:ext cx="1599034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</a:rPr>
                <a:t>Header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17717" y="2868244"/>
            <a:ext cx="2246044" cy="2246044"/>
            <a:chOff x="4917717" y="2868244"/>
            <a:chExt cx="2246044" cy="224604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60F07D-F0C0-40C6-825D-DE3F7060F7D3}"/>
                </a:ext>
              </a:extLst>
            </p:cNvPr>
            <p:cNvSpPr/>
            <p:nvPr/>
          </p:nvSpPr>
          <p:spPr>
            <a:xfrm>
              <a:off x="4917717" y="2868244"/>
              <a:ext cx="2246044" cy="2246044"/>
            </a:xfrm>
            <a:prstGeom prst="ellipse">
              <a:avLst/>
            </a:prstGeom>
            <a:solidFill>
              <a:srgbClr val="DD0031"/>
            </a:solidFill>
            <a:ln>
              <a:noFill/>
            </a:ln>
            <a:effectLst>
              <a:outerShdw blurRad="508000" dist="419100" dir="9360000" sx="57000" sy="57000" algn="ctr" rotWithShape="0">
                <a:schemeClr val="tx1"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450288" y="3717913"/>
              <a:ext cx="1180902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</a:rPr>
                <a:t>Body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524497" y="2864818"/>
            <a:ext cx="2246044" cy="2246044"/>
            <a:chOff x="8524497" y="2864818"/>
            <a:chExt cx="2246044" cy="22460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160F07D-F0C0-40C6-825D-DE3F7060F7D3}"/>
                </a:ext>
              </a:extLst>
            </p:cNvPr>
            <p:cNvSpPr/>
            <p:nvPr/>
          </p:nvSpPr>
          <p:spPr>
            <a:xfrm>
              <a:off x="8524497" y="2864818"/>
              <a:ext cx="2246044" cy="2246044"/>
            </a:xfrm>
            <a:prstGeom prst="ellipse">
              <a:avLst/>
            </a:prstGeom>
            <a:solidFill>
              <a:srgbClr val="DD0031"/>
            </a:solidFill>
            <a:ln>
              <a:noFill/>
            </a:ln>
            <a:effectLst>
              <a:outerShdw blurRad="508000" dist="419100" dir="9360000" sx="57000" sy="57000" algn="ctr" rotWithShape="0">
                <a:schemeClr val="tx1">
                  <a:alpha val="6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8951340" y="3717913"/>
              <a:ext cx="1392358" cy="53299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3600" b="1" dirty="0" smtClean="0">
                  <a:solidFill>
                    <a:schemeClr val="bg1"/>
                  </a:solidFill>
                </a:rPr>
                <a:t>Trailer</a:t>
              </a:r>
              <a:endParaRPr lang="en-US" altLang="ko-KR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163437" y="5243309"/>
            <a:ext cx="576308" cy="660951"/>
            <a:chOff x="2163437" y="5243309"/>
            <a:chExt cx="576308" cy="660951"/>
          </a:xfrm>
        </p:grpSpPr>
        <p:grpSp>
          <p:nvGrpSpPr>
            <p:cNvPr id="28" name="Group 27"/>
            <p:cNvGrpSpPr/>
            <p:nvPr/>
          </p:nvGrpSpPr>
          <p:grpSpPr>
            <a:xfrm>
              <a:off x="2163437" y="5327952"/>
              <a:ext cx="576308" cy="576308"/>
              <a:chOff x="2145804" y="5863314"/>
              <a:chExt cx="576308" cy="57630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145804" y="5863314"/>
                <a:ext cx="576308" cy="576308"/>
              </a:xfrm>
              <a:prstGeom prst="ellipse">
                <a:avLst/>
              </a:prstGeom>
              <a:solidFill>
                <a:srgbClr val="DD00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200518" y="5918028"/>
                <a:ext cx="466880" cy="466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199759" y="5243309"/>
              <a:ext cx="5036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latin typeface="Roboto Black" panose="02000000000000000000"/>
                </a:rPr>
                <a:t>2</a:t>
              </a:r>
              <a:endParaRPr lang="en-US" sz="3600" b="1" dirty="0">
                <a:latin typeface="Roboto Black" panose="0200000000000000000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70218" y="5243309"/>
            <a:ext cx="576308" cy="660951"/>
            <a:chOff x="5770218" y="5243309"/>
            <a:chExt cx="576308" cy="660951"/>
          </a:xfrm>
        </p:grpSpPr>
        <p:grpSp>
          <p:nvGrpSpPr>
            <p:cNvPr id="30" name="Group 29"/>
            <p:cNvGrpSpPr/>
            <p:nvPr/>
          </p:nvGrpSpPr>
          <p:grpSpPr>
            <a:xfrm>
              <a:off x="5770218" y="5327952"/>
              <a:ext cx="576308" cy="576308"/>
              <a:chOff x="2145804" y="5863314"/>
              <a:chExt cx="576308" cy="576308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145804" y="5863314"/>
                <a:ext cx="576308" cy="576308"/>
              </a:xfrm>
              <a:prstGeom prst="ellipse">
                <a:avLst/>
              </a:prstGeom>
              <a:solidFill>
                <a:srgbClr val="DD00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200518" y="5918028"/>
                <a:ext cx="466880" cy="466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5806540" y="5243309"/>
              <a:ext cx="5036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latin typeface="Roboto Black" panose="02000000000000000000"/>
                </a:rPr>
                <a:t>1</a:t>
              </a:r>
              <a:endParaRPr lang="en-US" sz="3600" b="1" dirty="0">
                <a:latin typeface="Roboto Black" panose="0200000000000000000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376999" y="5243309"/>
            <a:ext cx="576308" cy="660951"/>
            <a:chOff x="9376999" y="5243309"/>
            <a:chExt cx="576308" cy="660951"/>
          </a:xfrm>
        </p:grpSpPr>
        <p:grpSp>
          <p:nvGrpSpPr>
            <p:cNvPr id="33" name="Group 32"/>
            <p:cNvGrpSpPr/>
            <p:nvPr/>
          </p:nvGrpSpPr>
          <p:grpSpPr>
            <a:xfrm>
              <a:off x="9376999" y="5327952"/>
              <a:ext cx="576308" cy="576308"/>
              <a:chOff x="2145804" y="5863314"/>
              <a:chExt cx="576308" cy="576308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145804" y="5863314"/>
                <a:ext cx="576308" cy="576308"/>
              </a:xfrm>
              <a:prstGeom prst="ellipse">
                <a:avLst/>
              </a:prstGeom>
              <a:solidFill>
                <a:srgbClr val="DD003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200518" y="5918028"/>
                <a:ext cx="466880" cy="46688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9442349" y="5243309"/>
              <a:ext cx="4683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Roboto Black" panose="02000000000000000000"/>
                </a:rPr>
                <a:t>3</a:t>
              </a:r>
              <a:endParaRPr lang="en-US" sz="3200" b="1" dirty="0">
                <a:latin typeface="Roboto Black" panose="020000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869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0.06145 0.129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16537 0.1291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29088 0.1291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4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14279"/>
            <a:ext cx="3932237" cy="1249599"/>
          </a:xfrm>
          <a:solidFill>
            <a:srgbClr val="DD0031"/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Roboto Black"/>
              </a:rPr>
              <a:t>BODY</a:t>
            </a:r>
            <a:endParaRPr lang="en-US" sz="4800" b="1" dirty="0">
              <a:solidFill>
                <a:schemeClr val="bg1"/>
              </a:solidFill>
              <a:latin typeface="Roboto Black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9141" y="1296152"/>
            <a:ext cx="6157686" cy="609146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atin typeface="Roboto Black"/>
              </a:rPr>
              <a:t>HEADER</a:t>
            </a:r>
            <a:endParaRPr lang="en-US" sz="4800" b="1" dirty="0" smtClean="0">
              <a:latin typeface="Roboto Black"/>
            </a:endParaRPr>
          </a:p>
          <a:p>
            <a:endParaRPr lang="en-US" sz="4800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575074" y="2707836"/>
            <a:ext cx="1754641" cy="496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BeginString</a:t>
            </a:r>
            <a:endParaRPr lang="en-US" sz="2400" b="1" dirty="0" smtClean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575074" y="4014619"/>
            <a:ext cx="1754641" cy="496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BodyLength</a:t>
            </a:r>
            <a:endParaRPr lang="en-US" sz="2000" b="1" dirty="0" smtClean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5575074" y="5321401"/>
            <a:ext cx="1754641" cy="49606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MsgType</a:t>
            </a:r>
            <a:endParaRPr lang="en-US" sz="2000" b="1" dirty="0" smtClean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8347869" y="2648191"/>
            <a:ext cx="2130651" cy="543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SenderCompID</a:t>
            </a:r>
            <a:endParaRPr lang="en-US" sz="1050" b="1" dirty="0" smtClean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347869" y="3539261"/>
            <a:ext cx="2035401" cy="543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TargetCompID</a:t>
            </a:r>
            <a:endParaRPr lang="en-US" sz="1050" b="1" dirty="0" smtClean="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8347869" y="4430331"/>
            <a:ext cx="1902051" cy="543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MsgSeqNum</a:t>
            </a:r>
            <a:endParaRPr lang="en-US" sz="1050" b="1" dirty="0" smtClean="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8347869" y="5321400"/>
            <a:ext cx="1902051" cy="543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/>
              <a:t>SendingTime</a:t>
            </a:r>
            <a:endParaRPr lang="en-US" sz="1050" b="1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17" name="Text Placeholder 3"/>
          <p:cNvSpPr txBox="1">
            <a:spLocks/>
          </p:cNvSpPr>
          <p:nvPr/>
        </p:nvSpPr>
        <p:spPr>
          <a:xfrm>
            <a:off x="1025431" y="2919870"/>
            <a:ext cx="1590724" cy="4255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Quantity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3890682" y="1014279"/>
            <a:ext cx="1203833" cy="5610988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4772026" y="1948532"/>
            <a:ext cx="5611244" cy="315347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1025430" y="3699969"/>
            <a:ext cx="2384694" cy="4730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Side (Buy or Sell)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1025430" y="4510685"/>
            <a:ext cx="1788353" cy="4730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Symbol</a:t>
            </a: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025430" y="5321401"/>
            <a:ext cx="1788353" cy="4730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Order Type</a:t>
            </a: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1025431" y="6132115"/>
            <a:ext cx="2012248" cy="48256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Time In Force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8080732" y="1948532"/>
            <a:ext cx="39454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-54762" y="2264809"/>
            <a:ext cx="69934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02582" y="6625267"/>
            <a:ext cx="39454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383269" y="106149"/>
            <a:ext cx="1" cy="2175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80359" y="4815258"/>
            <a:ext cx="1" cy="2175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58091" y="1029468"/>
            <a:ext cx="39454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103535" y="1018317"/>
            <a:ext cx="1" cy="21755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3"/>
          <p:cNvSpPr txBox="1">
            <a:spLocks/>
          </p:cNvSpPr>
          <p:nvPr/>
        </p:nvSpPr>
        <p:spPr>
          <a:xfrm>
            <a:off x="670049" y="125818"/>
            <a:ext cx="8070313" cy="703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/>
              </a:rPr>
              <a:t>New Order Single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(Tag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35 = D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)</a:t>
            </a:r>
          </a:p>
          <a:p>
            <a:endParaRPr lang="en-US" sz="4800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73869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3" grpId="0" build="p"/>
      <p:bldP spid="14" grpId="0" build="p"/>
      <p:bldP spid="15" grpId="0" build="p"/>
      <p:bldP spid="17" grpId="0" build="p"/>
      <p:bldP spid="20" grpId="0" build="p"/>
      <p:bldP spid="21" grpId="0" build="p"/>
      <p:bldP spid="22" grpId="0" build="p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0" y="0"/>
            <a:ext cx="12192000" cy="27813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38881" y="330082"/>
            <a:ext cx="7568712" cy="18466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spc="600" dirty="0" smtClean="0">
                <a:solidFill>
                  <a:schemeClr val="bg1"/>
                </a:solidFill>
              </a:rPr>
              <a:t>TESTING</a:t>
            </a:r>
            <a:r>
              <a:rPr lang="en-US" sz="3600" b="1" spc="300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b="1" spc="300" dirty="0" smtClean="0">
                <a:solidFill>
                  <a:schemeClr val="bg1"/>
                </a:solidFill>
              </a:rPr>
              <a:t>Electronic trading </a:t>
            </a:r>
          </a:p>
          <a:p>
            <a:pPr marL="0" indent="0">
              <a:buNone/>
            </a:pPr>
            <a:r>
              <a:rPr lang="en-US" sz="3600" b="1" spc="300" dirty="0" smtClean="0">
                <a:solidFill>
                  <a:schemeClr val="bg1"/>
                </a:solidFill>
              </a:rPr>
              <a:t>Platforms</a:t>
            </a:r>
          </a:p>
          <a:p>
            <a:endParaRPr lang="en-US" sz="3600" spc="3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90" y="1706545"/>
            <a:ext cx="5563331" cy="5563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51" y="741958"/>
            <a:ext cx="6612776" cy="611604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903" y="88020"/>
            <a:ext cx="1441224" cy="3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aphic 315">
            <a:extLst>
              <a:ext uri="{FF2B5EF4-FFF2-40B4-BE49-F238E27FC236}">
                <a16:creationId xmlns:a16="http://schemas.microsoft.com/office/drawing/2014/main" id="{8DEA6A55-6B2C-40F4-B50B-E31055C18747}"/>
              </a:ext>
            </a:extLst>
          </p:cNvPr>
          <p:cNvGrpSpPr/>
          <p:nvPr/>
        </p:nvGrpSpPr>
        <p:grpSpPr>
          <a:xfrm>
            <a:off x="11353121" y="4899737"/>
            <a:ext cx="1671888" cy="1669921"/>
            <a:chOff x="5863362" y="1474752"/>
            <a:chExt cx="2766288" cy="2763034"/>
          </a:xfrm>
          <a:solidFill>
            <a:srgbClr val="DD003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4B0-BC35-4B2F-9C8E-41437CE9E526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FEBA37-58A5-4AB5-9CBE-D00134D43B38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EE53FD-FCF3-4E58-9374-1BDD5003CF9E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E4B83F-5CFD-4CFB-A6E1-C9A3FD9C5D2A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DB236B4-CF13-4470-A060-FB9E2AEAF4F7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4AC8B-2756-4874-8417-43733F04DE57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791DCC-ACE8-4082-8A48-9B07562B92A1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FE0991-50C1-4035-94CE-D7839C1B8603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A0E699D-86DD-4114-9E01-9D1BEC514949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4265D1-EB09-4B4B-A580-5A42082FE2A8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9DCB471-1F7F-48B9-8E4D-942825FFFABF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791CD02-1031-4D4E-B50A-3B00C9F42E1B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E968387-9D82-4141-BF7B-B9F2A929FA90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88444F-481C-4FD5-88FB-9144C6243945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7BACEFC-CCCC-4856-BC7C-51AE7EE052A0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2650D4-7C8E-498B-BF54-D13E034694C5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95631BA-65E4-4418-97BA-DB0FF90598A0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F7B51A0-440C-4F6D-AA18-AE70B9822554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9FF552-769C-4CF4-A850-7EDBCED983EC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6CE2B1-468A-452F-8156-0066F5E828E1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E2C659-7947-400D-9771-6A4A1466A853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A251BC-241E-4011-A576-8B215F6CEE89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155F1D-8AA6-4E34-9809-DD7F3F84D642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03971E0-B760-49E8-898D-1A53AA173CAA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1AEDE6-9BD9-4E19-A2B4-84F8A36BB237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8C8B19-17E6-4972-8662-7395C2DA3819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52F39E1-0A10-4E67-9CAA-CDDAB7F4CD83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EADA23D-0B8A-4AFB-845E-807823C29198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E6CBAC8-F13E-4B72-AAF3-C665A1AC882A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885ABC-BC86-45DE-AC3D-5E7DCF9C7F8F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85F03B-A7B5-47DE-A05D-3C114673EB7D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FA2CCE-F707-4803-80A3-2A18C951AAD9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D274A1-0AA7-42D2-A303-F69A7A1B5C9B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5BBFBB-9D65-43DE-8411-F007963B747A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0BB7A0C-65C7-44CF-8AD8-B74D20633575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E2B5780-53A1-4F95-A9A6-CE824068A871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8C442A-7550-4F50-9245-F0CB50F2D72E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C050C47-E557-4005-B677-CD99CA7CD178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1F552C-B8E1-4D87-AF58-74E9FF7A54B1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61BEF9-1206-48D3-8CF8-3A1BEA87D27E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C2DF46-0E56-4429-B70A-FCA29995C66D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4442AED-E838-48B6-9204-C28CB4374E25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BD5C0BF-7C53-404B-BD50-9D57B1A64BC9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9C87EAC-A495-40E2-8CED-625E613D287F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812D4C-675A-4B26-A701-413473355AD8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ECC7D3-E148-4F77-812F-EC13F565DB83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9E6C3D3-DAB3-4029-A491-3C04D95E60F0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AB5ABF0-B8F2-46BC-ADD8-930FA72F7395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24089E-FA68-4524-AF1A-579C717B1DE8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6CD5BB-82F9-4FB7-932C-9A20FEB19093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DE4E8F0-C65F-4563-A963-D1E766CC2B91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337B50-44D1-4648-BFCA-3941A995A56D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FA14161-BFD3-4838-A778-622B9B699453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17410B-85CF-4FB0-BEC4-3EABA4BD0D09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1C19221-9F80-43D1-A20E-ED53E1961443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D2ABCCF-7FB1-40B7-BD77-0FE01E8B7D16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9E22C9-53EC-4FBE-BDF3-7CBF3A79BE8A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EBCEC93-88BB-4839-BDAA-CD7C951E4124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8801A63-B3A1-48CD-B0B8-E59B93A4F4E1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EC393AF-15C6-47F2-AF72-5F8DAD1AE154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75DC802-A17B-4724-9C13-444210FF00B7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2E2FA1-93D8-4AAD-8B7C-E7E22B005164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15597C-628E-4DE5-971E-3F8387D2714C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7CF3CA3-7549-43DD-868A-79D794573465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92ADBF9-1AB5-403D-B9ED-C35AF7044269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95F3622-C43F-4064-AF1A-B628C6E9ED37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78EE74-6E50-403C-A7CF-CF3711810AD8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021BF7E-79AC-4FF1-A3FD-83C5FF5B16DB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83B5AB-ADDD-45A0-AE6B-15DA79B67CD8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E42AC2-ECBF-4408-BE43-DA89E3C6ECD3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E7DD447-40A1-41F7-A2C8-28C93EED1701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B35BBE-E03E-4DE2-8F93-457718B38D8B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081A3C-61E1-4165-AE27-6994C62C2590}"/>
              </a:ext>
            </a:extLst>
          </p:cNvPr>
          <p:cNvSpPr txBox="1"/>
          <p:nvPr/>
        </p:nvSpPr>
        <p:spPr>
          <a:xfrm>
            <a:off x="302475" y="159840"/>
            <a:ext cx="463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STATE-OF-THE-ART</a:t>
            </a:r>
            <a:endParaRPr lang="en-US" sz="36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E4046-8BB6-42FD-BBF1-AB832DBFB90D}"/>
              </a:ext>
            </a:extLst>
          </p:cNvPr>
          <p:cNvCxnSpPr/>
          <p:nvPr/>
        </p:nvCxnSpPr>
        <p:spPr>
          <a:xfrm>
            <a:off x="385063" y="4123661"/>
            <a:ext cx="0" cy="2128837"/>
          </a:xfrm>
          <a:prstGeom prst="line">
            <a:avLst/>
          </a:prstGeom>
          <a:ln w="38100" cap="rnd">
            <a:solidFill>
              <a:srgbClr val="DD0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5" y="6395292"/>
            <a:ext cx="1274174" cy="323116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>
            <a:off x="11591747" y="5704059"/>
            <a:ext cx="463968" cy="529389"/>
            <a:chOff x="1264389" y="2719137"/>
            <a:chExt cx="552379" cy="630266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700000">
            <a:off x="10972063" y="895351"/>
            <a:ext cx="3148043" cy="511580"/>
            <a:chOff x="10174029" y="103422"/>
            <a:chExt cx="3148043" cy="51158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flipH="1">
              <a:off x="10174029" y="103422"/>
              <a:ext cx="2248038" cy="0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flipH="1">
              <a:off x="10445860" y="273949"/>
              <a:ext cx="2248038" cy="0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flipH="1">
              <a:off x="10747777" y="444476"/>
              <a:ext cx="2248038" cy="0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flipH="1">
              <a:off x="11074034" y="615002"/>
              <a:ext cx="2248038" cy="0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302475" y="893649"/>
            <a:ext cx="6669825" cy="3517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b="1" dirty="0">
                <a:solidFill>
                  <a:schemeClr val="tx1"/>
                </a:solidFill>
                <a:latin typeface="Roboto Black" panose="02000000000000000000"/>
              </a:rPr>
              <a:t>Review of the </a:t>
            </a:r>
            <a:r>
              <a:rPr lang="en-US" altLang="ko-KR" sz="2800" b="1" dirty="0" smtClean="0">
                <a:solidFill>
                  <a:schemeClr val="tx1"/>
                </a:solidFill>
                <a:latin typeface="Roboto Black" panose="02000000000000000000"/>
              </a:rPr>
              <a:t>existing FIX simulators</a:t>
            </a:r>
            <a:endParaRPr lang="en-US" altLang="ko-KR" sz="2800" b="1" dirty="0">
              <a:solidFill>
                <a:schemeClr val="tx1"/>
              </a:solidFill>
              <a:latin typeface="Roboto Black" panose="0200000000000000000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65075" y="1846449"/>
            <a:ext cx="3033451" cy="1280385"/>
            <a:chOff x="2265075" y="1846449"/>
            <a:chExt cx="3033451" cy="12803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075" y="1846449"/>
              <a:ext cx="3033451" cy="67935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298302" y="2757502"/>
              <a:ext cx="966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Roboto"/>
                </a:rPr>
                <a:t>VeriFIX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92370" y="1653990"/>
            <a:ext cx="3253839" cy="1545833"/>
            <a:chOff x="7192370" y="1653990"/>
            <a:chExt cx="3253839" cy="15458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713" y="1653990"/>
              <a:ext cx="1225154" cy="106427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192370" y="2830491"/>
              <a:ext cx="32538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latin typeface="Roboto"/>
                </a:rPr>
                <a:t>Linedata’s</a:t>
              </a:r>
              <a:r>
                <a:rPr lang="en-US" b="1" dirty="0">
                  <a:latin typeface="Roboto"/>
                </a:rPr>
                <a:t> Broker Simulator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887874" y="4378497"/>
            <a:ext cx="4641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"/>
              </a:rPr>
              <a:t>Allow manual and automated testing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147652" y="5119019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Roboto"/>
              </a:rPr>
              <a:t>Complex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8427195" y="5119019"/>
            <a:ext cx="784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Roboto"/>
              </a:rPr>
              <a:t>Easy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877546" y="3637975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"/>
              </a:rPr>
              <a:t>8000 $/Month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3289" y="3637975"/>
            <a:ext cx="2392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"/>
              </a:rPr>
              <a:t>Native to </a:t>
            </a:r>
            <a:r>
              <a:rPr lang="en-US" sz="2000" b="1" dirty="0" err="1">
                <a:latin typeface="Roboto"/>
              </a:rPr>
              <a:t>Linedata</a:t>
            </a:r>
            <a:endParaRPr lang="en-US" sz="2000" b="1" dirty="0">
              <a:latin typeface="Robo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77784" y="5859541"/>
            <a:ext cx="24080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"/>
              </a:rPr>
              <a:t>Deployed solution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08674" y="5859541"/>
            <a:ext cx="26212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"/>
              </a:rPr>
              <a:t>Desktop application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577784" y="3428423"/>
            <a:ext cx="755212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/>
      <p:bldP spid="11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379748" y="1291877"/>
            <a:ext cx="11243683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latin typeface="Roboto Black" panose="02000000000000000000"/>
              </a:rPr>
              <a:t>Steps involved in the process of communicating with a FIX </a:t>
            </a:r>
            <a:r>
              <a:rPr lang="en-US" altLang="ko-KR" sz="2000" b="1" dirty="0" smtClean="0">
                <a:solidFill>
                  <a:schemeClr val="tx1"/>
                </a:solidFill>
                <a:latin typeface="Roboto Black" panose="02000000000000000000"/>
              </a:rPr>
              <a:t>server (simulator):</a:t>
            </a:r>
            <a:endParaRPr lang="en-US" altLang="ko-KR" sz="2000" b="1" dirty="0">
              <a:solidFill>
                <a:schemeClr val="tx1"/>
              </a:solidFill>
              <a:latin typeface="Roboto Black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3A125-F3A0-4F88-B362-935E36668E7F}"/>
              </a:ext>
            </a:extLst>
          </p:cNvPr>
          <p:cNvSpPr txBox="1"/>
          <p:nvPr/>
        </p:nvSpPr>
        <p:spPr>
          <a:xfrm>
            <a:off x="379748" y="350051"/>
            <a:ext cx="7381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Proposed solution</a:t>
            </a:r>
            <a:endParaRPr lang="en-US" sz="4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ACC6C-5C7E-49B3-8DDA-380667EE8262}"/>
              </a:ext>
            </a:extLst>
          </p:cNvPr>
          <p:cNvGrpSpPr/>
          <p:nvPr/>
        </p:nvGrpSpPr>
        <p:grpSpPr>
          <a:xfrm rot="3740895">
            <a:off x="1474410" y="5106298"/>
            <a:ext cx="533843" cy="3321449"/>
            <a:chOff x="7198902" y="953087"/>
            <a:chExt cx="5651" cy="267571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rot="1636416">
              <a:off x="7198902" y="1499968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F15F51-74B1-4E80-A75E-823FE96FD1AE}"/>
                </a:ext>
              </a:extLst>
            </p:cNvPr>
            <p:cNvCxnSpPr/>
            <p:nvPr/>
          </p:nvCxnSpPr>
          <p:spPr>
            <a:xfrm rot="1636416">
              <a:off x="7204553" y="953087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810809" y="2459513"/>
            <a:ext cx="4607858" cy="656220"/>
          </a:xfrm>
          <a:prstGeom prst="rect">
            <a:avLst/>
          </a:prstGeom>
          <a:ln w="28575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 smtClean="0">
                <a:solidFill>
                  <a:schemeClr val="tx1"/>
                </a:solidFill>
                <a:latin typeface="Roboto"/>
              </a:rPr>
              <a:t>1. Construct a FIX message</a:t>
            </a:r>
            <a:endParaRPr lang="en-US" altLang="ko-KR" sz="2800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579606" y="2459513"/>
            <a:ext cx="4460927" cy="651309"/>
          </a:xfrm>
          <a:prstGeom prst="rect">
            <a:avLst/>
          </a:prstGeom>
          <a:ln w="28575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>
                <a:solidFill>
                  <a:schemeClr val="tx1"/>
                </a:solidFill>
                <a:latin typeface="Roboto"/>
              </a:rPr>
              <a:t>2</a:t>
            </a:r>
            <a:r>
              <a:rPr lang="en-US" altLang="ko-KR" sz="2800" dirty="0" smtClean="0">
                <a:solidFill>
                  <a:schemeClr val="tx1"/>
                </a:solidFill>
                <a:latin typeface="Roboto"/>
              </a:rPr>
              <a:t>. Transmit a FIX message</a:t>
            </a:r>
            <a:endParaRPr lang="en-US" altLang="ko-KR" sz="2800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810809" y="3829450"/>
            <a:ext cx="4377982" cy="651309"/>
          </a:xfrm>
          <a:prstGeom prst="rect">
            <a:avLst/>
          </a:prstGeom>
          <a:ln w="28575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>
                <a:solidFill>
                  <a:schemeClr val="tx1"/>
                </a:solidFill>
                <a:latin typeface="Roboto"/>
              </a:rPr>
              <a:t>3</a:t>
            </a:r>
            <a:r>
              <a:rPr lang="en-US" altLang="ko-KR" sz="2800" dirty="0" smtClean="0">
                <a:solidFill>
                  <a:schemeClr val="tx1"/>
                </a:solidFill>
                <a:latin typeface="Roboto"/>
              </a:rPr>
              <a:t>. Receive a FIX message</a:t>
            </a:r>
            <a:endParaRPr lang="en-US" altLang="ko-KR" sz="2800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579606" y="3829450"/>
            <a:ext cx="4020661" cy="651309"/>
          </a:xfrm>
          <a:prstGeom prst="rect">
            <a:avLst/>
          </a:prstGeom>
          <a:ln w="28575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>
                <a:solidFill>
                  <a:schemeClr val="tx1"/>
                </a:solidFill>
                <a:latin typeface="Roboto"/>
              </a:rPr>
              <a:t>4</a:t>
            </a:r>
            <a:r>
              <a:rPr lang="en-US" altLang="ko-KR" sz="2800" dirty="0" smtClean="0">
                <a:solidFill>
                  <a:schemeClr val="tx1"/>
                </a:solidFill>
                <a:latin typeface="Roboto"/>
              </a:rPr>
              <a:t>. Parse a FIX message</a:t>
            </a:r>
            <a:endParaRPr lang="en-US" altLang="ko-KR" sz="2800" dirty="0">
              <a:solidFill>
                <a:schemeClr val="tx1"/>
              </a:solidFill>
              <a:latin typeface="Roboto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63" y="4937921"/>
            <a:ext cx="5326252" cy="1219401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68324">
            <a:off x="11546776" y="312557"/>
            <a:ext cx="463968" cy="529389"/>
            <a:chOff x="1264389" y="2719137"/>
            <a:chExt cx="552379" cy="630266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23394">
            <a:off x="10966886" y="237572"/>
            <a:ext cx="463968" cy="529389"/>
            <a:chOff x="1264389" y="2719137"/>
            <a:chExt cx="552379" cy="630266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43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5" grpId="0" animBg="1"/>
      <p:bldP spid="86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379748" y="1313309"/>
            <a:ext cx="6004119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4000" b="1" dirty="0" smtClean="0">
                <a:solidFill>
                  <a:schemeClr val="tx1"/>
                </a:solidFill>
                <a:latin typeface="Roboto Black" panose="02000000000000000000"/>
              </a:rPr>
              <a:t>FIX message validation</a:t>
            </a:r>
            <a:endParaRPr lang="en-US" altLang="ko-KR" sz="4000" b="1" dirty="0">
              <a:solidFill>
                <a:schemeClr val="tx1"/>
              </a:solidFill>
              <a:latin typeface="Roboto Black" panose="020000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A3A125-F3A0-4F88-B362-935E36668E7F}"/>
              </a:ext>
            </a:extLst>
          </p:cNvPr>
          <p:cNvSpPr txBox="1"/>
          <p:nvPr/>
        </p:nvSpPr>
        <p:spPr>
          <a:xfrm>
            <a:off x="379748" y="223308"/>
            <a:ext cx="478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Proposed solution</a:t>
            </a:r>
            <a:endParaRPr lang="en-US" sz="4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7ACC6C-5C7E-49B3-8DDA-380667EE8262}"/>
              </a:ext>
            </a:extLst>
          </p:cNvPr>
          <p:cNvGrpSpPr/>
          <p:nvPr/>
        </p:nvGrpSpPr>
        <p:grpSpPr>
          <a:xfrm rot="3740895">
            <a:off x="1474410" y="5106298"/>
            <a:ext cx="533843" cy="3321449"/>
            <a:chOff x="7198902" y="953087"/>
            <a:chExt cx="5651" cy="267571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rot="1636416">
              <a:off x="7198902" y="1499968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EF15F51-74B1-4E80-A75E-823FE96FD1AE}"/>
                </a:ext>
              </a:extLst>
            </p:cNvPr>
            <p:cNvCxnSpPr/>
            <p:nvPr/>
          </p:nvCxnSpPr>
          <p:spPr>
            <a:xfrm rot="1636416">
              <a:off x="7204553" y="953087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68324">
            <a:off x="11546776" y="312557"/>
            <a:ext cx="463968" cy="529389"/>
            <a:chOff x="1264389" y="2719137"/>
            <a:chExt cx="552379" cy="630266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23394">
            <a:off x="10966886" y="237572"/>
            <a:ext cx="463968" cy="529389"/>
            <a:chOff x="1264389" y="2719137"/>
            <a:chExt cx="552379" cy="630266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44772"/>
              </p:ext>
            </p:extLst>
          </p:nvPr>
        </p:nvGraphicFramePr>
        <p:xfrm>
          <a:off x="1827548" y="2435217"/>
          <a:ext cx="7045519" cy="34300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045519">
                  <a:extLst>
                    <a:ext uri="{9D8B030D-6E8A-4147-A177-3AD203B41FA5}">
                      <a16:colId xmlns:a16="http://schemas.microsoft.com/office/drawing/2014/main" val="438735777"/>
                    </a:ext>
                  </a:extLst>
                </a:gridCol>
              </a:tblGrid>
              <a:tr h="686003">
                <a:tc>
                  <a:txBody>
                    <a:bodyPr/>
                    <a:lstStyle/>
                    <a:p>
                      <a:pPr marL="514350" marR="0" lvl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D0031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3200" b="1" spc="300" dirty="0" smtClean="0">
                          <a:solidFill>
                            <a:schemeClr val="tx1"/>
                          </a:solidFill>
                          <a:effectLst/>
                          <a:latin typeface="Roboto Black" panose="02000000000000000000"/>
                        </a:rPr>
                        <a:t>Validate empty field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418533"/>
                  </a:ext>
                </a:extLst>
              </a:tr>
              <a:tr h="686003">
                <a:tc>
                  <a:txBody>
                    <a:bodyPr/>
                    <a:lstStyle/>
                    <a:p>
                      <a:pPr marL="514350" marR="0" lvl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D0031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3200" b="1" spc="300" dirty="0" smtClean="0">
                          <a:solidFill>
                            <a:schemeClr val="tx1"/>
                          </a:solidFill>
                          <a:effectLst/>
                          <a:latin typeface="Roboto Black" panose="02000000000000000000"/>
                        </a:rPr>
                        <a:t>Validate field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46603"/>
                  </a:ext>
                </a:extLst>
              </a:tr>
              <a:tr h="686003">
                <a:tc>
                  <a:txBody>
                    <a:bodyPr/>
                    <a:lstStyle/>
                    <a:p>
                      <a:pPr marL="514350" marR="0" lvl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D0031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3200" b="1" spc="300" dirty="0" smtClean="0">
                          <a:solidFill>
                            <a:schemeClr val="tx1"/>
                          </a:solidFill>
                          <a:effectLst/>
                          <a:latin typeface="Roboto Black" panose="02000000000000000000"/>
                        </a:rPr>
                        <a:t>Validate required fields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1596"/>
                  </a:ext>
                </a:extLst>
              </a:tr>
              <a:tr h="686003">
                <a:tc>
                  <a:txBody>
                    <a:bodyPr/>
                    <a:lstStyle/>
                    <a:p>
                      <a:pPr marL="514350" marR="0" lvl="0" indent="-5143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D0031"/>
                        </a:buClr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altLang="ko-KR" sz="3200" b="1" spc="300" dirty="0" smtClean="0">
                          <a:solidFill>
                            <a:schemeClr val="tx1"/>
                          </a:solidFill>
                          <a:effectLst/>
                          <a:latin typeface="Roboto Black" panose="02000000000000000000"/>
                        </a:rPr>
                        <a:t>Validate field 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45120"/>
                  </a:ext>
                </a:extLst>
              </a:tr>
              <a:tr h="686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D0031"/>
                        </a:buClr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3200" b="1" spc="300" dirty="0" smtClean="0">
                        <a:solidFill>
                          <a:schemeClr val="tx1"/>
                        </a:solidFill>
                        <a:effectLst/>
                        <a:latin typeface="Roboto Black" panose="0200000000000000000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874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0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57" y="6361638"/>
            <a:ext cx="1277938" cy="325904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379748" y="1165805"/>
            <a:ext cx="5278102" cy="587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600" b="1" dirty="0" smtClean="0">
                <a:solidFill>
                  <a:schemeClr val="tx1"/>
                </a:solidFill>
                <a:latin typeface="Roboto Black" panose="02000000000000000000"/>
              </a:rPr>
              <a:t>Parsing FIX messages</a:t>
            </a:r>
            <a:endParaRPr lang="en-US" altLang="ko-KR" sz="3600" b="1" dirty="0">
              <a:solidFill>
                <a:schemeClr val="tx1"/>
              </a:solidFill>
              <a:latin typeface="Roboto Black" panose="0200000000000000000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A3A125-F3A0-4F88-B362-935E36668E7F}"/>
              </a:ext>
            </a:extLst>
          </p:cNvPr>
          <p:cNvSpPr txBox="1"/>
          <p:nvPr/>
        </p:nvSpPr>
        <p:spPr>
          <a:xfrm>
            <a:off x="379748" y="223308"/>
            <a:ext cx="478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Proposed solution</a:t>
            </a:r>
            <a:endParaRPr lang="en-US" sz="4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" y="2918735"/>
            <a:ext cx="6307207" cy="1569660"/>
          </a:xfrm>
          <a:prstGeom prst="rect">
            <a:avLst/>
          </a:prstGeom>
          <a:solidFill>
            <a:srgbClr val="2B4B58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8=FIX.4.1|9=103|35=D|34=3|49=LINEFIX|52=2012110523:24:42|56=Simulator|11=1352157882577|21=1|38=10000|40=1|54=1|55=MSFT|59=0|10=062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2918734"/>
            <a:ext cx="6307206" cy="0"/>
          </a:xfrm>
          <a:prstGeom prst="line">
            <a:avLst/>
          </a:prstGeom>
          <a:ln w="76200">
            <a:solidFill>
              <a:srgbClr val="3B5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4509413"/>
            <a:ext cx="6307206" cy="0"/>
          </a:xfrm>
          <a:prstGeom prst="line">
            <a:avLst/>
          </a:prstGeom>
          <a:ln w="76200">
            <a:solidFill>
              <a:srgbClr val="3B5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281261" y="-14748"/>
            <a:ext cx="17297" cy="6872748"/>
          </a:xfrm>
          <a:prstGeom prst="line">
            <a:avLst/>
          </a:prstGeom>
          <a:ln w="76200">
            <a:solidFill>
              <a:srgbClr val="3B5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7" y="0"/>
            <a:ext cx="5884793" cy="68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AE521DC-9A2A-4FD6-BEA4-8E38CA51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12" y="750655"/>
            <a:ext cx="7871688" cy="61073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238" y="6418788"/>
            <a:ext cx="1277938" cy="325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668001" y="207728"/>
            <a:ext cx="772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PLANNING PHASE</a:t>
            </a:r>
            <a:endParaRPr lang="en-US" sz="4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00000">
            <a:off x="11587485" y="80529"/>
            <a:ext cx="463968" cy="529389"/>
            <a:chOff x="1264389" y="2719137"/>
            <a:chExt cx="552379" cy="63026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658325" y="886607"/>
            <a:ext cx="772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Work methodology</a:t>
            </a:r>
            <a:endParaRPr lang="en-US" sz="3200" b="1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20700000">
            <a:off x="11011752" y="80183"/>
            <a:ext cx="463968" cy="529389"/>
            <a:chOff x="1264389" y="2719137"/>
            <a:chExt cx="552379" cy="63026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277325" y="2824093"/>
            <a:ext cx="557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ysClr val="windowText" lastClr="000000"/>
                </a:solidFill>
                <a:latin typeface="Roboto Black" panose="02000000000000000000"/>
                <a:ea typeface="Roboto Black" panose="02000000000000000000" pitchFamily="2" charset="0"/>
              </a:rPr>
              <a:t>UML Language Diagrams</a:t>
            </a:r>
            <a:endParaRPr lang="en-US" sz="2800" b="1" dirty="0">
              <a:solidFill>
                <a:sysClr val="windowText" lastClr="000000"/>
              </a:solidFill>
              <a:latin typeface="Roboto Black" panose="02000000000000000000"/>
              <a:ea typeface="Roboto Black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277325" y="3804327"/>
            <a:ext cx="557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ysClr val="windowText" lastClr="000000"/>
                </a:solidFill>
                <a:latin typeface="Roboto Black" panose="02000000000000000000"/>
                <a:ea typeface="Roboto Black" panose="02000000000000000000" pitchFamily="2" charset="0"/>
              </a:rPr>
              <a:t>Framework SCRUM</a:t>
            </a:r>
            <a:endParaRPr lang="en-US" sz="2800" b="1" dirty="0">
              <a:solidFill>
                <a:sysClr val="windowText" lastClr="000000"/>
              </a:solidFill>
              <a:latin typeface="Roboto Black" panose="0200000000000000000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5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399013" y="361102"/>
            <a:ext cx="660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SPRINT PLANNING</a:t>
            </a:r>
            <a:endParaRPr lang="en-US" sz="4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3" y="6233905"/>
            <a:ext cx="1277938" cy="32590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F7ACC6C-5C7E-49B3-8DDA-380667EE8262}"/>
              </a:ext>
            </a:extLst>
          </p:cNvPr>
          <p:cNvGrpSpPr/>
          <p:nvPr/>
        </p:nvGrpSpPr>
        <p:grpSpPr>
          <a:xfrm rot="3697976">
            <a:off x="10731219" y="5058998"/>
            <a:ext cx="5651" cy="2675718"/>
            <a:chOff x="7198902" y="953087"/>
            <a:chExt cx="5651" cy="267571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rot="1636416">
              <a:off x="7198902" y="1499968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F15F51-74B1-4E80-A75E-823FE96FD1AE}"/>
                </a:ext>
              </a:extLst>
            </p:cNvPr>
            <p:cNvCxnSpPr/>
            <p:nvPr/>
          </p:nvCxnSpPr>
          <p:spPr>
            <a:xfrm rot="1636416">
              <a:off x="7204553" y="953087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19800000">
            <a:off x="10638360" y="441631"/>
            <a:ext cx="463968" cy="529389"/>
            <a:chOff x="1264389" y="2719137"/>
            <a:chExt cx="552379" cy="63026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992118" y="2512217"/>
            <a:ext cx="7988652" cy="3042990"/>
            <a:chOff x="1087127" y="2713102"/>
            <a:chExt cx="7988652" cy="3042990"/>
          </a:xfrm>
        </p:grpSpPr>
        <p:grpSp>
          <p:nvGrpSpPr>
            <p:cNvPr id="8" name="Group 7"/>
            <p:cNvGrpSpPr/>
            <p:nvPr/>
          </p:nvGrpSpPr>
          <p:grpSpPr>
            <a:xfrm>
              <a:off x="1087127" y="2713102"/>
              <a:ext cx="1903782" cy="2473440"/>
              <a:chOff x="1319356" y="2802158"/>
              <a:chExt cx="1903782" cy="2473440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319356" y="3371816"/>
                <a:ext cx="1903782" cy="1903782"/>
                <a:chOff x="1319356" y="3058839"/>
                <a:chExt cx="1903782" cy="1903782"/>
              </a:xfrm>
            </p:grpSpPr>
            <p:sp>
              <p:nvSpPr>
                <p:cNvPr id="2" name="Oval 1"/>
                <p:cNvSpPr/>
                <p:nvPr/>
              </p:nvSpPr>
              <p:spPr>
                <a:xfrm>
                  <a:off x="1319356" y="3058839"/>
                  <a:ext cx="1903782" cy="190378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1514667" y="3254150"/>
                  <a:ext cx="1513161" cy="1513161"/>
                </a:xfrm>
                <a:prstGeom prst="ellipse">
                  <a:avLst/>
                </a:prstGeom>
                <a:solidFill>
                  <a:srgbClr val="DD00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>
                <a:off x="2271247" y="3025140"/>
                <a:ext cx="0" cy="346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2141707" y="2802158"/>
                <a:ext cx="259080" cy="259080"/>
              </a:xfrm>
              <a:prstGeom prst="ellipse">
                <a:avLst/>
              </a:prstGeom>
              <a:solidFill>
                <a:srgbClr val="DD003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10800000">
              <a:off x="4129562" y="3282652"/>
              <a:ext cx="1903782" cy="2473440"/>
              <a:chOff x="1319356" y="2802158"/>
              <a:chExt cx="1903782" cy="247344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319356" y="3371816"/>
                <a:ext cx="1903782" cy="1903782"/>
                <a:chOff x="1319356" y="3058839"/>
                <a:chExt cx="1903782" cy="1903782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1319356" y="3058839"/>
                  <a:ext cx="1903782" cy="1903782"/>
                </a:xfrm>
                <a:prstGeom prst="ellipse">
                  <a:avLst/>
                </a:prstGeom>
                <a:solidFill>
                  <a:srgbClr val="DD00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1514667" y="3254150"/>
                  <a:ext cx="1513161" cy="1513161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" name="Straight Connector 82"/>
              <p:cNvCxnSpPr/>
              <p:nvPr/>
            </p:nvCxnSpPr>
            <p:spPr>
              <a:xfrm>
                <a:off x="2271247" y="3025140"/>
                <a:ext cx="0" cy="346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2141707" y="2802158"/>
                <a:ext cx="259080" cy="25908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71997" y="2713102"/>
              <a:ext cx="1903782" cy="2473440"/>
              <a:chOff x="1319356" y="2802158"/>
              <a:chExt cx="1903782" cy="247344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1319356" y="3371816"/>
                <a:ext cx="1903782" cy="1903782"/>
                <a:chOff x="1319356" y="3058839"/>
                <a:chExt cx="1903782" cy="1903782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1319356" y="3058839"/>
                  <a:ext cx="1903782" cy="190378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1514667" y="3254150"/>
                  <a:ext cx="1513161" cy="1513161"/>
                </a:xfrm>
                <a:prstGeom prst="ellipse">
                  <a:avLst/>
                </a:prstGeom>
                <a:solidFill>
                  <a:srgbClr val="DD003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9" name="Straight Connector 88"/>
              <p:cNvCxnSpPr/>
              <p:nvPr/>
            </p:nvCxnSpPr>
            <p:spPr>
              <a:xfrm>
                <a:off x="2271247" y="3025140"/>
                <a:ext cx="0" cy="3466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2141707" y="2802158"/>
                <a:ext cx="259080" cy="259080"/>
              </a:xfrm>
              <a:prstGeom prst="ellipse">
                <a:avLst/>
              </a:prstGeom>
              <a:solidFill>
                <a:srgbClr val="DD003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/>
            <p:cNvCxnSpPr>
              <a:stCxn id="2" idx="6"/>
              <a:endCxn id="85" idx="6"/>
            </p:cNvCxnSpPr>
            <p:nvPr/>
          </p:nvCxnSpPr>
          <p:spPr>
            <a:xfrm flipV="1">
              <a:off x="2990909" y="4234543"/>
              <a:ext cx="1138653" cy="1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85" idx="2"/>
              <a:endCxn id="91" idx="2"/>
            </p:cNvCxnSpPr>
            <p:nvPr/>
          </p:nvCxnSpPr>
          <p:spPr>
            <a:xfrm>
              <a:off x="6033344" y="4234543"/>
              <a:ext cx="1138653" cy="1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2292816" y="3819806"/>
            <a:ext cx="1513161" cy="427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Sprint 1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8369954" y="3822420"/>
            <a:ext cx="1415506" cy="427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Sprint 3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5346044" y="3831525"/>
            <a:ext cx="1353177" cy="427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Sprint 2</a:t>
            </a:r>
            <a:endParaRPr lang="en-US" altLang="ko-KR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49236" y="1626754"/>
            <a:ext cx="2789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Roboto Black" panose="02000000000000000000"/>
              </a:rPr>
              <a:t>Authentication </a:t>
            </a:r>
            <a:r>
              <a:rPr lang="en-US" sz="2000" b="1" dirty="0" smtClean="0">
                <a:latin typeface="Roboto Black" panose="02000000000000000000"/>
              </a:rPr>
              <a:t>and </a:t>
            </a:r>
          </a:p>
          <a:p>
            <a:pPr algn="ctr"/>
            <a:r>
              <a:rPr lang="en-US" sz="2000" b="1" dirty="0" smtClean="0">
                <a:latin typeface="Roboto Black" panose="02000000000000000000"/>
              </a:rPr>
              <a:t>Orders </a:t>
            </a:r>
            <a:r>
              <a:rPr lang="en-US" sz="2000" b="1" dirty="0">
                <a:latin typeface="Roboto Black" panose="02000000000000000000"/>
              </a:rPr>
              <a:t>management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335990" y="5724436"/>
            <a:ext cx="33009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Roboto Black" panose="02000000000000000000"/>
              </a:rPr>
              <a:t>Placements and </a:t>
            </a:r>
          </a:p>
          <a:p>
            <a:pPr algn="ctr"/>
            <a:r>
              <a:rPr lang="en-US" sz="2000" b="1" dirty="0" smtClean="0">
                <a:latin typeface="Roboto Black" panose="02000000000000000000"/>
              </a:rPr>
              <a:t>Executions </a:t>
            </a:r>
            <a:r>
              <a:rPr lang="en-US" sz="2000" b="1" dirty="0">
                <a:latin typeface="Roboto Black" panose="02000000000000000000"/>
              </a:rPr>
              <a:t>management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191150" y="1626754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Roboto Black" panose="02000000000000000000"/>
              </a:rPr>
              <a:t>Parsing FIX </a:t>
            </a:r>
          </a:p>
          <a:p>
            <a:pPr algn="ctr"/>
            <a:r>
              <a:rPr lang="en-US" sz="2000" b="1" dirty="0" smtClean="0">
                <a:latin typeface="Roboto Black" panose="02000000000000000000"/>
              </a:rPr>
              <a:t>messages</a:t>
            </a:r>
            <a:endParaRPr lang="en-US" sz="2000" b="1" dirty="0">
              <a:latin typeface="Roboto Black" panose="0200000000000000000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19800000">
            <a:off x="11304862" y="334513"/>
            <a:ext cx="463968" cy="529389"/>
            <a:chOff x="1264389" y="2719137"/>
            <a:chExt cx="552379" cy="63026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69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14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7529"/>
            <a:ext cx="12192000" cy="6858000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DF4BBA4-C396-460E-9198-A62C6033A110}"/>
              </a:ext>
            </a:extLst>
          </p:cNvPr>
          <p:cNvSpPr/>
          <p:nvPr/>
        </p:nvSpPr>
        <p:spPr>
          <a:xfrm>
            <a:off x="571500" y="5453650"/>
            <a:ext cx="935614" cy="935614"/>
          </a:xfrm>
          <a:prstGeom prst="ellipse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6A6872-62D5-4AE9-A602-BBA096A65BCF}"/>
              </a:ext>
            </a:extLst>
          </p:cNvPr>
          <p:cNvGrpSpPr/>
          <p:nvPr/>
        </p:nvGrpSpPr>
        <p:grpSpPr>
          <a:xfrm>
            <a:off x="10097714" y="814622"/>
            <a:ext cx="2300730" cy="519195"/>
            <a:chOff x="7644201" y="1435064"/>
            <a:chExt cx="2300730" cy="51919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BB93F2D-28FD-4334-80B7-70B46D37C638}"/>
                </a:ext>
              </a:extLst>
            </p:cNvPr>
            <p:cNvCxnSpPr/>
            <p:nvPr/>
          </p:nvCxnSpPr>
          <p:spPr>
            <a:xfrm rot="2700000">
              <a:off x="8708620" y="889840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AE91C0-762B-42A2-8DDE-632267380DE0}"/>
                </a:ext>
              </a:extLst>
            </p:cNvPr>
            <p:cNvCxnSpPr/>
            <p:nvPr/>
          </p:nvCxnSpPr>
          <p:spPr>
            <a:xfrm rot="2700000">
              <a:off x="8880513" y="370645"/>
              <a:ext cx="0" cy="2128837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001A43-F9D0-404E-98F7-898FB668B04D}"/>
              </a:ext>
            </a:extLst>
          </p:cNvPr>
          <p:cNvSpPr txBox="1"/>
          <p:nvPr/>
        </p:nvSpPr>
        <p:spPr>
          <a:xfrm>
            <a:off x="4761987" y="0"/>
            <a:ext cx="2668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PLAN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2765658" y="1551259"/>
            <a:ext cx="4566600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1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. 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Project Context</a:t>
            </a:r>
            <a:endParaRPr lang="en-US" altLang="ko-KR" sz="3200" b="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68" y="219286"/>
            <a:ext cx="1321823" cy="3370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37" y="5569298"/>
            <a:ext cx="803676" cy="69814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E0BCF83-DD64-4CEA-AF4C-DC7FC46DE1B1}"/>
              </a:ext>
            </a:extLst>
          </p:cNvPr>
          <p:cNvSpPr/>
          <p:nvPr/>
        </p:nvSpPr>
        <p:spPr>
          <a:xfrm>
            <a:off x="1003226" y="5339349"/>
            <a:ext cx="587758" cy="587758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2765658" y="3792109"/>
            <a:ext cx="7657413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3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. Architecture &amp; Conception</a:t>
            </a:r>
            <a:endParaRPr lang="en-US" altLang="ko-KR" sz="3200" b="1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2765658" y="4622880"/>
            <a:ext cx="8069537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4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. </a:t>
            </a: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Realization</a:t>
            </a:r>
          </a:p>
        </p:txBody>
      </p:sp>
      <p:sp>
        <p:nvSpPr>
          <p:cNvPr id="76" name="CustomShape 27"/>
          <p:cNvSpPr/>
          <p:nvPr/>
        </p:nvSpPr>
        <p:spPr>
          <a:xfrm rot="10800000" flipH="1">
            <a:off x="2316999" y="1551258"/>
            <a:ext cx="105316" cy="480831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E2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flipH="1" flipV="1">
            <a:off x="8325627" y="3055665"/>
            <a:ext cx="3909164" cy="3823582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2765658" y="5453650"/>
            <a:ext cx="5089292" cy="905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5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. </a:t>
            </a: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Conclusion </a:t>
            </a:r>
            <a:endParaRPr lang="en-US" altLang="ko-KR" sz="3200" b="1" dirty="0" smtClean="0">
              <a:solidFill>
                <a:srgbClr val="000000"/>
              </a:solidFill>
              <a:latin typeface="Roboto"/>
            </a:endParaRPr>
          </a:p>
          <a:p>
            <a:pPr algn="l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   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and </a:t>
            </a: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Work perspectives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FA66980-85F1-4CDB-AF03-690F43B6FA8C}"/>
              </a:ext>
            </a:extLst>
          </p:cNvPr>
          <p:cNvSpPr txBox="1">
            <a:spLocks/>
          </p:cNvSpPr>
          <p:nvPr/>
        </p:nvSpPr>
        <p:spPr>
          <a:xfrm>
            <a:off x="2765658" y="2382030"/>
            <a:ext cx="7552682" cy="1011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2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. </a:t>
            </a: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Analysis 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&amp; Specification of   </a:t>
            </a:r>
          </a:p>
          <a:p>
            <a:pPr algn="l"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   </a:t>
            </a:r>
            <a:r>
              <a:rPr lang="en-US" altLang="ko-KR" sz="3200" b="1" dirty="0">
                <a:solidFill>
                  <a:srgbClr val="000000"/>
                </a:solidFill>
                <a:latin typeface="Roboto"/>
              </a:rPr>
              <a:t>R</a:t>
            </a:r>
            <a:r>
              <a:rPr lang="en-US" altLang="ko-KR" sz="3200" b="1" dirty="0" smtClean="0">
                <a:solidFill>
                  <a:srgbClr val="000000"/>
                </a:solidFill>
                <a:latin typeface="Roboto"/>
              </a:rPr>
              <a:t>equirements</a:t>
            </a:r>
            <a:endParaRPr lang="en-US" altLang="ko-KR" sz="3200" b="1" dirty="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336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19" grpId="0"/>
      <p:bldP spid="9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0800000" flipH="1" flipV="1">
            <a:off x="-395345" y="-379009"/>
            <a:ext cx="6466162" cy="6324600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9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6200000" flipH="1" flipV="1">
            <a:off x="8325627" y="24914"/>
            <a:ext cx="3909164" cy="3823582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1946538" y="3931223"/>
            <a:ext cx="9234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Analysis &amp; Specification</a:t>
            </a:r>
          </a:p>
          <a:p>
            <a:r>
              <a:rPr lang="en-US" sz="6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Of requirements</a:t>
            </a:r>
            <a:endParaRPr lang="en-US" sz="6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19AEDE-D1BD-4421-B66F-9ADDABA6CD83}"/>
              </a:ext>
            </a:extLst>
          </p:cNvPr>
          <p:cNvSpPr/>
          <p:nvPr/>
        </p:nvSpPr>
        <p:spPr>
          <a:xfrm rot="4500000">
            <a:off x="11237173" y="689358"/>
            <a:ext cx="1317269" cy="1317269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8BE94CB-F62B-4079-A87A-824FF066E823}"/>
              </a:ext>
            </a:extLst>
          </p:cNvPr>
          <p:cNvSpPr/>
          <p:nvPr/>
        </p:nvSpPr>
        <p:spPr>
          <a:xfrm rot="19800000">
            <a:off x="8458865" y="1748620"/>
            <a:ext cx="1325917" cy="11430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629" y="6434834"/>
            <a:ext cx="1363609" cy="34775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28712A3-F994-4D9B-BBB1-DCCA2924A8AC}"/>
              </a:ext>
            </a:extLst>
          </p:cNvPr>
          <p:cNvSpPr txBox="1"/>
          <p:nvPr/>
        </p:nvSpPr>
        <p:spPr>
          <a:xfrm>
            <a:off x="1018283" y="179045"/>
            <a:ext cx="40561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02</a:t>
            </a:r>
            <a:endParaRPr lang="en-US" sz="199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821" y="6467683"/>
            <a:ext cx="1277938" cy="325904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1B19AEDE-D1BD-4421-B66F-9ADDABA6CD83}"/>
              </a:ext>
            </a:extLst>
          </p:cNvPr>
          <p:cNvSpPr/>
          <p:nvPr/>
        </p:nvSpPr>
        <p:spPr>
          <a:xfrm rot="4500000">
            <a:off x="9086643" y="2420213"/>
            <a:ext cx="726156" cy="72615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110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67" y="6342588"/>
            <a:ext cx="1277938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E8669-C81E-4BA2-A001-05ED54F9B1F5}"/>
              </a:ext>
            </a:extLst>
          </p:cNvPr>
          <p:cNvSpPr txBox="1"/>
          <p:nvPr/>
        </p:nvSpPr>
        <p:spPr>
          <a:xfrm>
            <a:off x="3634695" y="411581"/>
            <a:ext cx="5142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SYSTEM ACTORS</a:t>
            </a:r>
            <a:endParaRPr lang="en-US" sz="4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4" y="1967850"/>
            <a:ext cx="1881311" cy="1862138"/>
          </a:xfrm>
          <a:prstGeom prst="rect">
            <a:avLst/>
          </a:prstGeom>
          <a:ln w="38100">
            <a:solidFill>
              <a:srgbClr val="DD003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22" y="1967850"/>
            <a:ext cx="1881311" cy="1862138"/>
          </a:xfrm>
          <a:prstGeom prst="rect">
            <a:avLst/>
          </a:prstGeom>
          <a:ln w="38100">
            <a:solidFill>
              <a:srgbClr val="DD003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9E8669-C81E-4BA2-A001-05ED54F9B1F5}"/>
              </a:ext>
            </a:extLst>
          </p:cNvPr>
          <p:cNvSpPr txBox="1"/>
          <p:nvPr/>
        </p:nvSpPr>
        <p:spPr>
          <a:xfrm>
            <a:off x="1715466" y="4043985"/>
            <a:ext cx="195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LQA User</a:t>
            </a:r>
            <a:endParaRPr lang="en-US" sz="2400" b="1" spc="300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E8669-C81E-4BA2-A001-05ED54F9B1F5}"/>
              </a:ext>
            </a:extLst>
          </p:cNvPr>
          <p:cNvSpPr txBox="1"/>
          <p:nvPr/>
        </p:nvSpPr>
        <p:spPr>
          <a:xfrm>
            <a:off x="6345016" y="4031196"/>
            <a:ext cx="5584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300" dirty="0" err="1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Linedata’s</a:t>
            </a:r>
            <a:r>
              <a:rPr lang="en-US" sz="2400" b="1" spc="300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 Broker Simulator</a:t>
            </a:r>
            <a:endParaRPr lang="en-US" sz="2400" b="1" spc="300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5486" y="4719646"/>
            <a:ext cx="4697107" cy="972480"/>
            <a:chOff x="789294" y="4397628"/>
            <a:chExt cx="4697107" cy="9724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9E8669-C81E-4BA2-A001-05ED54F9B1F5}"/>
                </a:ext>
              </a:extLst>
            </p:cNvPr>
            <p:cNvSpPr txBox="1"/>
            <p:nvPr/>
          </p:nvSpPr>
          <p:spPr>
            <a:xfrm>
              <a:off x="789294" y="4397628"/>
              <a:ext cx="4697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spc="300" dirty="0" err="1" smtClean="0">
                  <a:latin typeface="Roboto Black" panose="02000000000000000000"/>
                  <a:ea typeface="Roboto Black" panose="02000000000000000000" pitchFamily="2" charset="0"/>
                </a:rPr>
                <a:t>Linedata</a:t>
              </a:r>
              <a:r>
                <a:rPr lang="en-US" sz="2400" b="1" spc="300" dirty="0" smtClean="0">
                  <a:latin typeface="Roboto Black" panose="02000000000000000000"/>
                  <a:ea typeface="Roboto Black" panose="02000000000000000000" pitchFamily="2" charset="0"/>
                </a:rPr>
                <a:t> Quality Analyst</a:t>
              </a:r>
              <a:endParaRPr lang="en-US" sz="2400" b="1" spc="300" dirty="0">
                <a:latin typeface="Roboto Black" panose="02000000000000000000"/>
                <a:ea typeface="Roboto Black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9E8669-C81E-4BA2-A001-05ED54F9B1F5}"/>
                </a:ext>
              </a:extLst>
            </p:cNvPr>
            <p:cNvSpPr txBox="1"/>
            <p:nvPr/>
          </p:nvSpPr>
          <p:spPr>
            <a:xfrm>
              <a:off x="2301003" y="4908443"/>
              <a:ext cx="16736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 smtClean="0">
                  <a:latin typeface="Roboto Black" panose="02000000000000000000"/>
                  <a:ea typeface="Roboto Black" panose="02000000000000000000" pitchFamily="2" charset="0"/>
                </a:rPr>
                <a:t>(Trader)</a:t>
              </a:r>
              <a:endParaRPr lang="en-US" sz="2400" spc="300" dirty="0">
                <a:latin typeface="Roboto Black" panose="02000000000000000000"/>
                <a:ea typeface="Roboto Black" panose="02000000000000000000" pitchFamily="2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3E4046-8BB6-42FD-BBF1-AB832DBFB90D}"/>
              </a:ext>
            </a:extLst>
          </p:cNvPr>
          <p:cNvCxnSpPr/>
          <p:nvPr/>
        </p:nvCxnSpPr>
        <p:spPr>
          <a:xfrm>
            <a:off x="5915708" y="1666568"/>
            <a:ext cx="0" cy="4173793"/>
          </a:xfrm>
          <a:prstGeom prst="line">
            <a:avLst/>
          </a:prstGeom>
          <a:ln w="38100" cap="rnd">
            <a:solidFill>
              <a:srgbClr val="DD0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1" y="339212"/>
            <a:ext cx="3215147" cy="766917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E8669-C81E-4BA2-A001-05ED54F9B1F5}"/>
              </a:ext>
            </a:extLst>
          </p:cNvPr>
          <p:cNvSpPr txBox="1"/>
          <p:nvPr/>
        </p:nvSpPr>
        <p:spPr>
          <a:xfrm>
            <a:off x="7828126" y="4701240"/>
            <a:ext cx="2618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 smtClean="0">
                <a:latin typeface="Roboto Black" panose="02000000000000000000"/>
                <a:ea typeface="Roboto Black" panose="02000000000000000000" pitchFamily="2" charset="0"/>
              </a:rPr>
              <a:t>(Broker Side)</a:t>
            </a:r>
            <a:endParaRPr lang="en-US" sz="2400" spc="300" dirty="0">
              <a:latin typeface="Roboto Black" panose="02000000000000000000"/>
              <a:ea typeface="Roboto Black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8976853" y="339212"/>
            <a:ext cx="3215147" cy="766917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22940-4A62-45EA-BB4C-CC961FDCE130}"/>
              </a:ext>
            </a:extLst>
          </p:cNvPr>
          <p:cNvSpPr/>
          <p:nvPr/>
        </p:nvSpPr>
        <p:spPr>
          <a:xfrm>
            <a:off x="2383012" y="-11509"/>
            <a:ext cx="3147018" cy="6869509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11D2680-FBD0-4E7F-AAF9-98FF1512691D}"/>
              </a:ext>
            </a:extLst>
          </p:cNvPr>
          <p:cNvSpPr/>
          <p:nvPr/>
        </p:nvSpPr>
        <p:spPr>
          <a:xfrm>
            <a:off x="10719006" y="284700"/>
            <a:ext cx="996996" cy="996996"/>
          </a:xfrm>
          <a:prstGeom prst="ellipse">
            <a:avLst/>
          </a:prstGeom>
          <a:solidFill>
            <a:srgbClr val="DD003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xfrm>
            <a:off x="425367" y="744666"/>
            <a:ext cx="5122063" cy="512206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67" y="6342588"/>
            <a:ext cx="1277938" cy="325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0065" y="362592"/>
            <a:ext cx="840823" cy="73041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81B899C-B9B6-4C8E-8935-EE955DD143E9}"/>
              </a:ext>
            </a:extLst>
          </p:cNvPr>
          <p:cNvSpPr/>
          <p:nvPr/>
        </p:nvSpPr>
        <p:spPr>
          <a:xfrm>
            <a:off x="11250829" y="254315"/>
            <a:ext cx="547862" cy="547862"/>
          </a:xfrm>
          <a:prstGeom prst="ellipse">
            <a:avLst/>
          </a:prstGeom>
          <a:noFill/>
          <a:ln w="76200">
            <a:solidFill>
              <a:srgbClr val="1919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E8669-C81E-4BA2-A001-05ED54F9B1F5}"/>
              </a:ext>
            </a:extLst>
          </p:cNvPr>
          <p:cNvSpPr txBox="1"/>
          <p:nvPr/>
        </p:nvSpPr>
        <p:spPr>
          <a:xfrm>
            <a:off x="592728" y="947016"/>
            <a:ext cx="4787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FUNCTIONAL</a:t>
            </a:r>
          </a:p>
          <a:p>
            <a:pPr algn="r"/>
            <a:r>
              <a:rPr lang="en-US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REQUIREMENTS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407240" y="337370"/>
            <a:ext cx="3067509" cy="32811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latin typeface="Roboto"/>
              </a:rPr>
              <a:t>Authenticate</a:t>
            </a:r>
            <a:endParaRPr lang="en-US" altLang="ko-KR" sz="2000" b="1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407240" y="2591749"/>
            <a:ext cx="3067509" cy="32811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latin typeface="Roboto"/>
              </a:rPr>
              <a:t>Manage FIX session</a:t>
            </a:r>
            <a:endParaRPr lang="en-US" altLang="ko-KR" sz="2000" b="1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407240" y="6198411"/>
            <a:ext cx="3067509" cy="328110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altLang="ko-KR" sz="2000" b="1" dirty="0" smtClean="0">
                <a:solidFill>
                  <a:schemeClr val="tx1"/>
                </a:solidFill>
                <a:latin typeface="Roboto"/>
              </a:rPr>
              <a:t>Parse FIX message</a:t>
            </a:r>
            <a:endParaRPr lang="en-US" altLang="ko-KR" sz="2000" b="1" dirty="0">
              <a:solidFill>
                <a:schemeClr val="tx1"/>
              </a:solidFill>
              <a:latin typeface="Robot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07240" y="1001444"/>
            <a:ext cx="3501832" cy="1254341"/>
            <a:chOff x="5466891" y="860060"/>
            <a:chExt cx="3501832" cy="1254341"/>
          </a:xfrm>
        </p:grpSpPr>
        <p:sp>
          <p:nvSpPr>
            <p:cNvPr id="19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466891" y="860060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buFont typeface="Wingdings" panose="05000000000000000000" pitchFamily="2" charset="2"/>
                <a:buChar char="§"/>
                <a:defRPr/>
              </a:pPr>
              <a:r>
                <a:rPr lang="en-US" altLang="ko-KR" sz="2000" b="1" dirty="0" smtClean="0">
                  <a:solidFill>
                    <a:schemeClr val="tx1"/>
                  </a:solidFill>
                  <a:latin typeface="Roboto"/>
                </a:rPr>
                <a:t>Manage Orders</a:t>
              </a:r>
              <a:endParaRPr lang="en-US" altLang="ko-KR" sz="2000" b="1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25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1323175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Create an Order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26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1786291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View Trader desk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07240" y="5136703"/>
            <a:ext cx="3501832" cy="725743"/>
            <a:chOff x="5466891" y="5443482"/>
            <a:chExt cx="3501832" cy="725743"/>
          </a:xfrm>
        </p:grpSpPr>
        <p:sp>
          <p:nvSpPr>
            <p:cNvPr id="29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466891" y="5443482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buFont typeface="Wingdings" panose="05000000000000000000" pitchFamily="2" charset="2"/>
                <a:buChar char="§"/>
                <a:defRPr/>
              </a:pPr>
              <a:r>
                <a:rPr lang="en-US" altLang="ko-KR" sz="2000" b="1" dirty="0" smtClean="0">
                  <a:solidFill>
                    <a:schemeClr val="tx1"/>
                  </a:solidFill>
                  <a:latin typeface="Roboto"/>
                </a:rPr>
                <a:t>Manage Executions</a:t>
              </a:r>
              <a:endParaRPr lang="en-US" altLang="ko-KR" sz="2000" b="1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5841115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View executions list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07240" y="3255823"/>
            <a:ext cx="5163009" cy="1544916"/>
            <a:chOff x="5466891" y="2977588"/>
            <a:chExt cx="5163009" cy="1544916"/>
          </a:xfrm>
        </p:grpSpPr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466891" y="2977588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 algn="l">
                <a:buFont typeface="Wingdings" panose="05000000000000000000" pitchFamily="2" charset="2"/>
                <a:buChar char="§"/>
                <a:defRPr/>
              </a:pPr>
              <a:r>
                <a:rPr lang="en-US" altLang="ko-KR" sz="2000" b="1" dirty="0" smtClean="0">
                  <a:solidFill>
                    <a:schemeClr val="tx1"/>
                  </a:solidFill>
                  <a:latin typeface="Roboto"/>
                </a:rPr>
                <a:t>Manage Placements</a:t>
              </a:r>
              <a:endParaRPr lang="en-US" altLang="ko-KR" sz="2000" b="1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3383190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View placements list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3788792"/>
              <a:ext cx="3067509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Submit a placement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  <p:sp>
          <p:nvSpPr>
            <p:cNvPr id="31" name="Text Placeholder 4">
              <a:extLst>
                <a:ext uri="{FF2B5EF4-FFF2-40B4-BE49-F238E27FC236}">
                  <a16:creationId xmlns:a16="http://schemas.microsoft.com/office/drawing/2014/main" id="{CFD6C4B9-B777-4A57-BC5A-4819DD3ED4BF}"/>
                </a:ext>
              </a:extLst>
            </p:cNvPr>
            <p:cNvSpPr txBox="1">
              <a:spLocks/>
            </p:cNvSpPr>
            <p:nvPr/>
          </p:nvSpPr>
          <p:spPr>
            <a:xfrm>
              <a:off x="5901214" y="4194394"/>
              <a:ext cx="4728686" cy="328110"/>
            </a:xfrm>
            <a:prstGeom prst="rect">
              <a:avLst/>
            </a:prstGeom>
            <a:ln w="285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altLang="ko-KR" sz="1800" dirty="0" smtClean="0">
                  <a:solidFill>
                    <a:schemeClr val="tx1"/>
                  </a:solidFill>
                  <a:latin typeface="Roboto"/>
                </a:rPr>
                <a:t>- Create different scenarios for placements</a:t>
              </a:r>
              <a:endParaRPr lang="en-US" altLang="ko-KR" sz="1800" dirty="0">
                <a:solidFill>
                  <a:schemeClr val="tx1"/>
                </a:solidFill>
                <a:latin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1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27411" y="0"/>
            <a:ext cx="5988463" cy="685800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081A3C-61E1-4165-AE27-6994C62C2590}"/>
              </a:ext>
            </a:extLst>
          </p:cNvPr>
          <p:cNvSpPr txBox="1"/>
          <p:nvPr/>
        </p:nvSpPr>
        <p:spPr>
          <a:xfrm>
            <a:off x="302475" y="921840"/>
            <a:ext cx="2421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General </a:t>
            </a:r>
            <a:endParaRPr lang="en-US" sz="3600" b="1" dirty="0" smtClean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Use-Case </a:t>
            </a:r>
          </a:p>
          <a:p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Diagram</a:t>
            </a:r>
            <a:endParaRPr lang="en-US" sz="36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3E4046-8BB6-42FD-BBF1-AB832DBFB90D}"/>
              </a:ext>
            </a:extLst>
          </p:cNvPr>
          <p:cNvCxnSpPr/>
          <p:nvPr/>
        </p:nvCxnSpPr>
        <p:spPr>
          <a:xfrm>
            <a:off x="366013" y="4125024"/>
            <a:ext cx="0" cy="2128837"/>
          </a:xfrm>
          <a:prstGeom prst="line">
            <a:avLst/>
          </a:prstGeom>
          <a:ln w="38100" cap="rnd">
            <a:solidFill>
              <a:srgbClr val="DD00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aphic 315">
            <a:extLst>
              <a:ext uri="{FF2B5EF4-FFF2-40B4-BE49-F238E27FC236}">
                <a16:creationId xmlns:a16="http://schemas.microsoft.com/office/drawing/2014/main" id="{8DEA6A55-6B2C-40F4-B50B-E31055C18747}"/>
              </a:ext>
            </a:extLst>
          </p:cNvPr>
          <p:cNvGrpSpPr/>
          <p:nvPr/>
        </p:nvGrpSpPr>
        <p:grpSpPr>
          <a:xfrm>
            <a:off x="9155010" y="3827988"/>
            <a:ext cx="2766288" cy="2763034"/>
            <a:chOff x="5863362" y="1474752"/>
            <a:chExt cx="2766288" cy="2763034"/>
          </a:xfrm>
          <a:solidFill>
            <a:srgbClr val="DD003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4B0-BC35-4B2F-9C8E-41437CE9E526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FFEBA37-58A5-4AB5-9CBE-D00134D43B38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EE53FD-FCF3-4E58-9374-1BDD5003CF9E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E4B83F-5CFD-4CFB-A6E1-C9A3FD9C5D2A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DB236B4-CF13-4470-A060-FB9E2AEAF4F7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94AC8B-2756-4874-8417-43733F04DE57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791DCC-ACE8-4082-8A48-9B07562B92A1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FFE0991-50C1-4035-94CE-D7839C1B8603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A0E699D-86DD-4114-9E01-9D1BEC514949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4265D1-EB09-4B4B-A580-5A42082FE2A8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9DCB471-1F7F-48B9-8E4D-942825FFFABF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791CD02-1031-4D4E-B50A-3B00C9F42E1B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E968387-9D82-4141-BF7B-B9F2A929FA90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D88444F-481C-4FD5-88FB-9144C6243945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7BACEFC-CCCC-4856-BC7C-51AE7EE052A0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2650D4-7C8E-498B-BF54-D13E034694C5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95631BA-65E4-4418-97BA-DB0FF90598A0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F7B51A0-440C-4F6D-AA18-AE70B9822554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79FF552-769C-4CF4-A850-7EDBCED983EC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6CE2B1-468A-452F-8156-0066F5E828E1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8E2C659-7947-400D-9771-6A4A1466A853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A251BC-241E-4011-A576-8B215F6CEE89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155F1D-8AA6-4E34-9809-DD7F3F84D642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03971E0-B760-49E8-898D-1A53AA173CAA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1AEDE6-9BD9-4E19-A2B4-84F8A36BB237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8C8B19-17E6-4972-8662-7395C2DA3819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52F39E1-0A10-4E67-9CAA-CDDAB7F4CD83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EADA23D-0B8A-4AFB-845E-807823C29198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E6CBAC8-F13E-4B72-AAF3-C665A1AC882A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885ABC-BC86-45DE-AC3D-5E7DCF9C7F8F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85F03B-A7B5-47DE-A05D-3C114673EB7D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FA2CCE-F707-4803-80A3-2A18C951AAD9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D274A1-0AA7-42D2-A303-F69A7A1B5C9B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5BBFBB-9D65-43DE-8411-F007963B747A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0BB7A0C-65C7-44CF-8AD8-B74D20633575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E2B5780-53A1-4F95-A9A6-CE824068A871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8C442A-7550-4F50-9245-F0CB50F2D72E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C050C47-E557-4005-B677-CD99CA7CD178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1F552C-B8E1-4D87-AF58-74E9FF7A54B1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61BEF9-1206-48D3-8CF8-3A1BEA87D27E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4C2DF46-0E56-4429-B70A-FCA29995C66D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4442AED-E838-48B6-9204-C28CB4374E25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BD5C0BF-7C53-404B-BD50-9D57B1A64BC9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9C87EAC-A495-40E2-8CED-625E613D287F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0812D4C-675A-4B26-A701-413473355AD8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ECC7D3-E148-4F77-812F-EC13F565DB83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9E6C3D3-DAB3-4029-A491-3C04D95E60F0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AB5ABF0-B8F2-46BC-ADD8-930FA72F7395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B24089E-FA68-4524-AF1A-579C717B1DE8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6CD5BB-82F9-4FB7-932C-9A20FEB19093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DE4E8F0-C65F-4563-A963-D1E766CC2B91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7337B50-44D1-4648-BFCA-3941A995A56D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FA14161-BFD3-4838-A778-622B9B699453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17410B-85CF-4FB0-BEC4-3EABA4BD0D09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1C19221-9F80-43D1-A20E-ED53E1961443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D2ABCCF-7FB1-40B7-BD77-0FE01E8B7D16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9E22C9-53EC-4FBE-BDF3-7CBF3A79BE8A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EBCEC93-88BB-4839-BDAA-CD7C951E4124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8801A63-B3A1-48CD-B0B8-E59B93A4F4E1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EC393AF-15C6-47F2-AF72-5F8DAD1AE154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75DC802-A17B-4724-9C13-444210FF00B7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2E2FA1-93D8-4AAD-8B7C-E7E22B005164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515597C-628E-4DE5-971E-3F8387D2714C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7CF3CA3-7549-43DD-868A-79D794573465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92ADBF9-1AB5-403D-B9ED-C35AF7044269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95F3622-C43F-4064-AF1A-B628C6E9ED37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278EE74-6E50-403C-A7CF-CF3711810AD8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021BF7E-79AC-4FF1-A3FD-83C5FF5B16DB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83B5AB-ADDD-45A0-AE6B-15DA79B67CD8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4E42AC2-ECBF-4408-BE43-DA89E3C6ECD3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E7DD447-40A1-41F7-A2C8-28C93EED1701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B35BBE-E03E-4DE2-8F93-457718B38D8B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F7ACC6C-5C7E-49B3-8DDA-380667EE8262}"/>
              </a:ext>
            </a:extLst>
          </p:cNvPr>
          <p:cNvGrpSpPr/>
          <p:nvPr/>
        </p:nvGrpSpPr>
        <p:grpSpPr>
          <a:xfrm>
            <a:off x="7987523" y="4105466"/>
            <a:ext cx="5651" cy="2675718"/>
            <a:chOff x="7198902" y="953087"/>
            <a:chExt cx="5651" cy="2675718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rot="1636416">
              <a:off x="7198902" y="1499968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EF15F51-74B1-4E80-A75E-823FE96FD1AE}"/>
                </a:ext>
              </a:extLst>
            </p:cNvPr>
            <p:cNvCxnSpPr/>
            <p:nvPr/>
          </p:nvCxnSpPr>
          <p:spPr>
            <a:xfrm rot="1636416">
              <a:off x="7204553" y="953087"/>
              <a:ext cx="0" cy="2128837"/>
            </a:xfrm>
            <a:prstGeom prst="line">
              <a:avLst/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5" y="6395292"/>
            <a:ext cx="1274174" cy="32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08" y="-9034"/>
            <a:ext cx="7085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86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485774" y="259834"/>
            <a:ext cx="11426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NON-FUNCTIONAL REQUIREMENTS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3" y="6233905"/>
            <a:ext cx="1277938" cy="32590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F7ACC6C-5C7E-49B3-8DDA-380667EE8262}"/>
              </a:ext>
            </a:extLst>
          </p:cNvPr>
          <p:cNvGrpSpPr/>
          <p:nvPr/>
        </p:nvGrpSpPr>
        <p:grpSpPr>
          <a:xfrm rot="3697976">
            <a:off x="10799754" y="5080928"/>
            <a:ext cx="5651" cy="2675718"/>
            <a:chOff x="7198902" y="953087"/>
            <a:chExt cx="5651" cy="267571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C1EFED-01FE-45B7-8772-A0D1BA4972FA}"/>
                </a:ext>
              </a:extLst>
            </p:cNvPr>
            <p:cNvCxnSpPr/>
            <p:nvPr/>
          </p:nvCxnSpPr>
          <p:spPr>
            <a:xfrm rot="1636416">
              <a:off x="7198902" y="1499968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F15F51-74B1-4E80-A75E-823FE96FD1AE}"/>
                </a:ext>
              </a:extLst>
            </p:cNvPr>
            <p:cNvCxnSpPr/>
            <p:nvPr/>
          </p:nvCxnSpPr>
          <p:spPr>
            <a:xfrm rot="1636416">
              <a:off x="7204553" y="953087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024782F-805E-4443-9BDE-5F9F3FC95DA3}"/>
              </a:ext>
            </a:extLst>
          </p:cNvPr>
          <p:cNvGrpSpPr/>
          <p:nvPr/>
        </p:nvGrpSpPr>
        <p:grpSpPr>
          <a:xfrm rot="900000">
            <a:off x="253790" y="1141854"/>
            <a:ext cx="463968" cy="529389"/>
            <a:chOff x="1264389" y="2719137"/>
            <a:chExt cx="552379" cy="630266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F99F05-364B-4463-88E0-5DEC34F1A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4BB632-F8BA-4E68-A09A-F036DA46F351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235248" y="2151294"/>
            <a:ext cx="1510726" cy="2985011"/>
            <a:chOff x="4204827" y="1993278"/>
            <a:chExt cx="1510726" cy="2985011"/>
          </a:xfrm>
        </p:grpSpPr>
        <p:sp>
          <p:nvSpPr>
            <p:cNvPr id="70" name="Google Shape;1207;p67"/>
            <p:cNvSpPr/>
            <p:nvPr/>
          </p:nvSpPr>
          <p:spPr>
            <a:xfrm>
              <a:off x="4208115" y="1993278"/>
              <a:ext cx="1507438" cy="238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20032"/>
            </a:solidFill>
            <a:ln>
              <a:noFill/>
            </a:ln>
          </p:spPr>
          <p:txBody>
            <a:bodyPr spcFirstLastPara="1" wrap="square" lIns="0" tIns="1371600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1" name="Google Shape;1208;p67"/>
            <p:cNvSpPr/>
            <p:nvPr/>
          </p:nvSpPr>
          <p:spPr>
            <a:xfrm>
              <a:off x="4549634" y="2256456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dirty="0">
                  <a:solidFill>
                    <a:srgbClr val="E2003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dirty="0">
                <a:solidFill>
                  <a:srgbClr val="E20032"/>
                </a:solidFill>
              </a:endParaRPr>
            </a:p>
          </p:txBody>
        </p:sp>
        <p:sp>
          <p:nvSpPr>
            <p:cNvPr id="72" name="Google Shape;1209;p67"/>
            <p:cNvSpPr/>
            <p:nvPr/>
          </p:nvSpPr>
          <p:spPr>
            <a:xfrm>
              <a:off x="4204827" y="4477589"/>
              <a:ext cx="1510726" cy="500700"/>
            </a:xfrm>
            <a:prstGeom prst="rect">
              <a:avLst/>
            </a:prstGeom>
            <a:solidFill>
              <a:srgbClr val="E200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4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Scalability</a:t>
              </a:r>
              <a:endParaRPr sz="1500" dirty="0"/>
            </a:p>
          </p:txBody>
        </p:sp>
        <p:pic>
          <p:nvPicPr>
            <p:cNvPr id="76" name="Google Shape;1213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8884" y="3316278"/>
              <a:ext cx="925900" cy="925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2484816" y="2191188"/>
            <a:ext cx="1383900" cy="2945117"/>
            <a:chOff x="1728311" y="2033228"/>
            <a:chExt cx="1383900" cy="2945119"/>
          </a:xfrm>
        </p:grpSpPr>
        <p:sp>
          <p:nvSpPr>
            <p:cNvPr id="64" name="Google Shape;1201;p67"/>
            <p:cNvSpPr/>
            <p:nvPr/>
          </p:nvSpPr>
          <p:spPr>
            <a:xfrm>
              <a:off x="1731611" y="2033228"/>
              <a:ext cx="1380600" cy="238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C0028"/>
            </a:solidFill>
            <a:ln>
              <a:noFill/>
            </a:ln>
          </p:spPr>
          <p:txBody>
            <a:bodyPr spcFirstLastPara="1" wrap="square" lIns="0" tIns="1371600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" name="Google Shape;1202;p67"/>
            <p:cNvSpPr/>
            <p:nvPr/>
          </p:nvSpPr>
          <p:spPr>
            <a:xfrm>
              <a:off x="2009663" y="2256469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dirty="0">
                  <a:solidFill>
                    <a:srgbClr val="BC002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dirty="0">
                <a:solidFill>
                  <a:srgbClr val="BC0028"/>
                </a:solidFill>
              </a:endParaRPr>
            </a:p>
          </p:txBody>
        </p:sp>
        <p:sp>
          <p:nvSpPr>
            <p:cNvPr id="66" name="Google Shape;1203;p67"/>
            <p:cNvSpPr/>
            <p:nvPr/>
          </p:nvSpPr>
          <p:spPr>
            <a:xfrm>
              <a:off x="1728311" y="4517547"/>
              <a:ext cx="1380600" cy="460800"/>
            </a:xfrm>
            <a:prstGeom prst="rect">
              <a:avLst/>
            </a:prstGeom>
            <a:solidFill>
              <a:srgbClr val="BC00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 smtClean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Security</a:t>
              </a:r>
              <a:endParaRPr sz="1500" dirty="0">
                <a:solidFill>
                  <a:srgbClr val="FFFFFF"/>
                </a:solidFill>
              </a:endParaRPr>
            </a:p>
          </p:txBody>
        </p:sp>
        <p:pic>
          <p:nvPicPr>
            <p:cNvPr id="77" name="Google Shape;1214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58961" y="3270913"/>
              <a:ext cx="925900" cy="925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oup 28"/>
          <p:cNvGrpSpPr/>
          <p:nvPr/>
        </p:nvGrpSpPr>
        <p:grpSpPr>
          <a:xfrm>
            <a:off x="8112506" y="2191188"/>
            <a:ext cx="1383900" cy="2945117"/>
            <a:chOff x="6459127" y="2033228"/>
            <a:chExt cx="1383900" cy="2945117"/>
          </a:xfrm>
        </p:grpSpPr>
        <p:sp>
          <p:nvSpPr>
            <p:cNvPr id="67" name="Google Shape;1204;p67"/>
            <p:cNvSpPr/>
            <p:nvPr/>
          </p:nvSpPr>
          <p:spPr>
            <a:xfrm>
              <a:off x="6462427" y="2033228"/>
              <a:ext cx="1380600" cy="238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B3A3A"/>
            </a:solidFill>
            <a:ln>
              <a:noFill/>
            </a:ln>
          </p:spPr>
          <p:txBody>
            <a:bodyPr spcFirstLastPara="1" wrap="square" lIns="0" tIns="1371600" rIns="0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1205;p67"/>
            <p:cNvSpPr/>
            <p:nvPr/>
          </p:nvSpPr>
          <p:spPr>
            <a:xfrm>
              <a:off x="6740479" y="2256468"/>
              <a:ext cx="824400" cy="82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dirty="0">
                  <a:solidFill>
                    <a:srgbClr val="EB3A3A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dirty="0">
                <a:solidFill>
                  <a:srgbClr val="EB3A3A"/>
                </a:solidFill>
              </a:endParaRPr>
            </a:p>
          </p:txBody>
        </p:sp>
        <p:sp>
          <p:nvSpPr>
            <p:cNvPr id="69" name="Google Shape;1206;p67"/>
            <p:cNvSpPr/>
            <p:nvPr/>
          </p:nvSpPr>
          <p:spPr>
            <a:xfrm>
              <a:off x="6459127" y="4517545"/>
              <a:ext cx="1380600" cy="460800"/>
            </a:xfrm>
            <a:prstGeom prst="rect">
              <a:avLst/>
            </a:prstGeom>
            <a:solidFill>
              <a:srgbClr val="EB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Performance</a:t>
              </a:r>
              <a:endParaRPr sz="1500"/>
            </a:p>
          </p:txBody>
        </p:sp>
        <p:pic>
          <p:nvPicPr>
            <p:cNvPr id="78" name="Google Shape;1215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9777" y="3336265"/>
              <a:ext cx="925900" cy="92587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8824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11" b="3311"/>
          <a:stretch>
            <a:fillRect/>
          </a:stretch>
        </p:blipFill>
        <p:spPr>
          <a:xfrm>
            <a:off x="899440" y="626534"/>
            <a:ext cx="10308470" cy="5415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3" y="6233905"/>
            <a:ext cx="1277938" cy="3259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579D79-19C9-4109-82C1-38FD674EFB47}"/>
              </a:ext>
            </a:extLst>
          </p:cNvPr>
          <p:cNvSpPr txBox="1"/>
          <p:nvPr/>
        </p:nvSpPr>
        <p:spPr>
          <a:xfrm>
            <a:off x="1249803" y="2701582"/>
            <a:ext cx="5684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Architecture </a:t>
            </a:r>
          </a:p>
          <a:p>
            <a:r>
              <a:rPr lang="en-US" sz="6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   &amp;</a:t>
            </a:r>
          </a:p>
          <a:p>
            <a:r>
              <a:rPr lang="en-US" sz="6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  <a:ea typeface="Roboto Black" panose="02000000000000000000" pitchFamily="2" charset="0"/>
              </a:rPr>
              <a:t>Conception</a:t>
            </a:r>
            <a:endParaRPr lang="en-US" sz="66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8712A3-F994-4D9B-BBB1-DCCA2924A8AC}"/>
              </a:ext>
            </a:extLst>
          </p:cNvPr>
          <p:cNvSpPr txBox="1"/>
          <p:nvPr/>
        </p:nvSpPr>
        <p:spPr>
          <a:xfrm>
            <a:off x="7284902" y="0"/>
            <a:ext cx="419581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03</a:t>
            </a:r>
            <a:endParaRPr lang="en-US" sz="199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0570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09" y="6376797"/>
            <a:ext cx="1277938" cy="325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A88B8-3AD7-4934-92F8-911B1D966526}"/>
              </a:ext>
            </a:extLst>
          </p:cNvPr>
          <p:cNvSpPr txBox="1"/>
          <p:nvPr/>
        </p:nvSpPr>
        <p:spPr>
          <a:xfrm>
            <a:off x="149552" y="111180"/>
            <a:ext cx="242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Roboto Black" panose="02000000000000000000" pitchFamily="2" charset="0"/>
              </a:rPr>
              <a:t>CLASS</a:t>
            </a:r>
          </a:p>
          <a:p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ea typeface="Roboto Black" panose="02000000000000000000" pitchFamily="2" charset="0"/>
              </a:rPr>
              <a:t>DIAGRAM</a:t>
            </a:r>
            <a:endParaRPr lang="en-US" sz="36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  <a:ea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20" y="278755"/>
            <a:ext cx="9125911" cy="64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7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4" y="786907"/>
            <a:ext cx="11718622" cy="607109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 rot="2700000">
            <a:off x="9708065" y="314271"/>
            <a:ext cx="2421069" cy="67930"/>
            <a:chOff x="10236145" y="5788308"/>
            <a:chExt cx="2421069" cy="6793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6A687AA-3A84-4B47-9429-4733FD4C7F79}"/>
                </a:ext>
              </a:extLst>
            </p:cNvPr>
            <p:cNvCxnSpPr/>
            <p:nvPr/>
          </p:nvCxnSpPr>
          <p:spPr>
            <a:xfrm rot="2700000">
              <a:off x="11300564" y="4723889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F2A96D3-6B0A-4BE0-8B84-42FF35197EFE}"/>
                </a:ext>
              </a:extLst>
            </p:cNvPr>
            <p:cNvCxnSpPr/>
            <p:nvPr/>
          </p:nvCxnSpPr>
          <p:spPr>
            <a:xfrm rot="2700000">
              <a:off x="11592796" y="4791819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494" y="6322509"/>
            <a:ext cx="1277938" cy="325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A88B8-3AD7-4934-92F8-911B1D966526}"/>
              </a:ext>
            </a:extLst>
          </p:cNvPr>
          <p:cNvSpPr txBox="1"/>
          <p:nvPr/>
        </p:nvSpPr>
        <p:spPr>
          <a:xfrm>
            <a:off x="185094" y="41082"/>
            <a:ext cx="8662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System </a:t>
            </a:r>
            <a:r>
              <a:rPr lang="en-US" sz="36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Architecture</a:t>
            </a:r>
            <a:endParaRPr lang="en-US" sz="36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5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144778"/>
            <a:ext cx="1277938" cy="325904"/>
          </a:xfrm>
          <a:prstGeom prst="rect">
            <a:avLst/>
          </a:prstGeom>
        </p:spPr>
      </p:pic>
      <p:sp>
        <p:nvSpPr>
          <p:cNvPr id="10" name="Google Shape;3012;p53">
            <a:extLst>
              <a:ext uri="{FF2B5EF4-FFF2-40B4-BE49-F238E27FC236}">
                <a16:creationId xmlns:a16="http://schemas.microsoft.com/office/drawing/2014/main" id="{C9592017-B110-4DD3-B98C-0F364A34990B}"/>
              </a:ext>
            </a:extLst>
          </p:cNvPr>
          <p:cNvSpPr txBox="1">
            <a:spLocks/>
          </p:cNvSpPr>
          <p:nvPr/>
        </p:nvSpPr>
        <p:spPr>
          <a:xfrm>
            <a:off x="323162" y="36729"/>
            <a:ext cx="6887163" cy="615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800" b="1" dirty="0">
                <a:solidFill>
                  <a:schemeClr val="tx1"/>
                </a:solidFill>
                <a:latin typeface="Roboto Black" panose="02000000000000000000"/>
              </a:rPr>
              <a:t>Send </a:t>
            </a:r>
            <a:r>
              <a:rPr lang="en-US" sz="2800" b="1" dirty="0" smtClean="0">
                <a:solidFill>
                  <a:schemeClr val="tx1"/>
                </a:solidFill>
                <a:latin typeface="Roboto Black" panose="02000000000000000000"/>
              </a:rPr>
              <a:t>Placement </a:t>
            </a:r>
            <a:r>
              <a:rPr lang="en-US" sz="2800" b="1" dirty="0">
                <a:solidFill>
                  <a:schemeClr val="tx1"/>
                </a:solidFill>
                <a:latin typeface="Roboto Black" panose="02000000000000000000"/>
              </a:rPr>
              <a:t>S</a:t>
            </a:r>
            <a:r>
              <a:rPr lang="en-US" sz="2800" b="1" dirty="0" smtClean="0">
                <a:solidFill>
                  <a:schemeClr val="tx1"/>
                </a:solidFill>
                <a:latin typeface="Roboto Black" panose="02000000000000000000"/>
              </a:rPr>
              <a:t>equence Diagram</a:t>
            </a:r>
            <a:endParaRPr lang="en-US" sz="2800" b="1" dirty="0">
              <a:solidFill>
                <a:schemeClr val="tx1"/>
              </a:solidFill>
              <a:latin typeface="Roboto Black" panose="02000000000000000000"/>
              <a:sym typeface="Fjalla O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0" y="692663"/>
            <a:ext cx="10514786" cy="60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0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92">
            <a:extLst>
              <a:ext uri="{FF2B5EF4-FFF2-40B4-BE49-F238E27FC236}">
                <a16:creationId xmlns:a16="http://schemas.microsoft.com/office/drawing/2014/main" id="{497707DC-38FE-4D4B-B20B-8FC6BD78B317}"/>
              </a:ext>
            </a:extLst>
          </p:cNvPr>
          <p:cNvSpPr/>
          <p:nvPr/>
        </p:nvSpPr>
        <p:spPr>
          <a:xfrm rot="2700000">
            <a:off x="-539951" y="-2209801"/>
            <a:ext cx="3401193" cy="6757941"/>
          </a:xfrm>
          <a:custGeom>
            <a:avLst/>
            <a:gdLst>
              <a:gd name="connsiteX0" fmla="*/ 0 w 2634078"/>
              <a:gd name="connsiteY0" fmla="*/ 2599658 h 5233736"/>
              <a:gd name="connsiteX1" fmla="*/ 2599658 w 2634078"/>
              <a:gd name="connsiteY1" fmla="*/ 0 h 5233736"/>
              <a:gd name="connsiteX2" fmla="*/ 2634078 w 2634078"/>
              <a:gd name="connsiteY2" fmla="*/ 0 h 5233736"/>
              <a:gd name="connsiteX3" fmla="*/ 2634078 w 2634078"/>
              <a:gd name="connsiteY3" fmla="*/ 5233736 h 523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34078" h="5233736">
                <a:moveTo>
                  <a:pt x="0" y="2599658"/>
                </a:moveTo>
                <a:lnTo>
                  <a:pt x="2599658" y="0"/>
                </a:lnTo>
                <a:lnTo>
                  <a:pt x="2634078" y="0"/>
                </a:lnTo>
                <a:lnTo>
                  <a:pt x="2634078" y="5233736"/>
                </a:lnTo>
                <a:close/>
              </a:path>
            </a:pathLst>
          </a:cu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8712A3-F994-4D9B-BBB1-DCCA2924A8AC}"/>
              </a:ext>
            </a:extLst>
          </p:cNvPr>
          <p:cNvSpPr txBox="1"/>
          <p:nvPr/>
        </p:nvSpPr>
        <p:spPr>
          <a:xfrm>
            <a:off x="1737712" y="4037691"/>
            <a:ext cx="9480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pc="600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REALIZATION</a:t>
            </a:r>
            <a:endParaRPr lang="en-US" sz="8800" b="1" spc="600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150" y="6452584"/>
            <a:ext cx="1277938" cy="325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712A3-F994-4D9B-BBB1-DCCA2924A8AC}"/>
              </a:ext>
            </a:extLst>
          </p:cNvPr>
          <p:cNvSpPr txBox="1"/>
          <p:nvPr/>
        </p:nvSpPr>
        <p:spPr>
          <a:xfrm>
            <a:off x="6893284" y="757601"/>
            <a:ext cx="398426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spc="600" dirty="0" smtClean="0">
                <a:latin typeface="Roboto Black" panose="02000000000000000000"/>
              </a:rPr>
              <a:t>04</a:t>
            </a:r>
            <a:endParaRPr lang="en-US" sz="19900" b="1" spc="600" dirty="0">
              <a:latin typeface="Roboto Black" panose="02000000000000000000"/>
              <a:ea typeface="Roboto Black" panose="02000000000000000000" pitchFamily="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-52988" y="-77734"/>
            <a:ext cx="4838700" cy="4838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725150" y="757602"/>
            <a:ext cx="0" cy="37762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21968" y="3912310"/>
            <a:ext cx="710318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934" y="130133"/>
            <a:ext cx="2111284" cy="20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51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0800000" flipH="1" flipV="1">
            <a:off x="-395345" y="-379009"/>
            <a:ext cx="6466162" cy="6324600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6200000" flipH="1" flipV="1">
            <a:off x="8306577" y="1351"/>
            <a:ext cx="3909164" cy="3823582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1262125" y="4243393"/>
            <a:ext cx="90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PROJECT CONTEXT</a:t>
            </a:r>
            <a:endParaRPr lang="en-US" sz="72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19AEDE-D1BD-4421-B66F-9ADDABA6CD83}"/>
              </a:ext>
            </a:extLst>
          </p:cNvPr>
          <p:cNvSpPr/>
          <p:nvPr/>
        </p:nvSpPr>
        <p:spPr>
          <a:xfrm rot="4500000">
            <a:off x="11237173" y="689358"/>
            <a:ext cx="1317269" cy="1317269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8BE94CB-F62B-4079-A87A-824FF066E823}"/>
              </a:ext>
            </a:extLst>
          </p:cNvPr>
          <p:cNvSpPr/>
          <p:nvPr/>
        </p:nvSpPr>
        <p:spPr>
          <a:xfrm rot="19428186">
            <a:off x="8844675" y="1426465"/>
            <a:ext cx="1325917" cy="1143033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629" y="6434834"/>
            <a:ext cx="1363609" cy="34775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28712A3-F994-4D9B-BBB1-DCCA2924A8AC}"/>
              </a:ext>
            </a:extLst>
          </p:cNvPr>
          <p:cNvSpPr txBox="1"/>
          <p:nvPr/>
        </p:nvSpPr>
        <p:spPr>
          <a:xfrm>
            <a:off x="1028839" y="1002644"/>
            <a:ext cx="405619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spc="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01</a:t>
            </a:r>
            <a:endParaRPr lang="en-US" sz="199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  <a:ea typeface="Roboto Black" panose="02000000000000000000" pitchFamily="2" charset="0"/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821" y="6467683"/>
            <a:ext cx="1277938" cy="325904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1B19AEDE-D1BD-4421-B66F-9ADDABA6CD83}"/>
              </a:ext>
            </a:extLst>
          </p:cNvPr>
          <p:cNvSpPr/>
          <p:nvPr/>
        </p:nvSpPr>
        <p:spPr>
          <a:xfrm rot="4128186">
            <a:off x="9472453" y="2098058"/>
            <a:ext cx="726156" cy="72615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694" y="1115729"/>
            <a:ext cx="2563594" cy="25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70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15">
            <a:extLst>
              <a:ext uri="{FF2B5EF4-FFF2-40B4-BE49-F238E27FC236}">
                <a16:creationId xmlns:a16="http://schemas.microsoft.com/office/drawing/2014/main" id="{C45B3428-5429-4CBD-9CB7-325CA526B557}"/>
              </a:ext>
            </a:extLst>
          </p:cNvPr>
          <p:cNvGrpSpPr/>
          <p:nvPr/>
        </p:nvGrpSpPr>
        <p:grpSpPr>
          <a:xfrm>
            <a:off x="6537042" y="2977875"/>
            <a:ext cx="2766288" cy="2763034"/>
            <a:chOff x="5863362" y="1474752"/>
            <a:chExt cx="2766288" cy="2763034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66ADE69-0335-4F73-9F5D-1E365415AF09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D375038-A719-4481-AC58-BFB618E92934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ADDFB74-C7D3-43B5-8176-13B2CDC30154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0472B7-CFB1-40FE-A4C0-5F2165493EC7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C428CA3-1F5B-4BD0-ABD1-15E49483D177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ED378D7-6759-49DD-AC3E-5A37D31627A3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93C4BB9-C0F3-4F71-B2BF-4F86570BF2FE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A8E4A0-5479-4991-A63F-CDBB928552D5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E5160D-153F-4906-BA58-7456E7AD269D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94EE33-6928-4B28-9E03-C629257840F4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110AA34-9586-4470-8E0D-E1A8A59B8203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2007CC-5E75-4A37-AD12-C2C16BA9D3D2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F36BFD-49D7-440C-8AE8-9DE3DA66048D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AB05AB9-8706-4389-A395-7F60127D5757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96A46-E01A-46A5-9F2F-85169079C2CD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BE5B75-89A8-4093-A961-4E8FD2B353E4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196059-14EA-4A68-AB59-FB71981140A0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3F4D55-96DA-43C4-B2E5-694830C69061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A7AE1A6-E152-4420-B851-5C09EA1D1D07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E6CF3F-7712-4ADB-B48E-CE71C9C4DEFC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376D08-CB19-4561-BDFF-E90988977973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61F036-7B9A-4EF4-A099-4FCE3BA53922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4065E1-2D08-4C6A-8F71-4B1DBC8F9498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A2C220-B909-4D98-8B5C-CF91F7E733D3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107248-9CD9-4119-BB15-8011EC597DCF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A9538C6-D74A-48A1-80B7-2217012E66DD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800303-0D41-4790-B16F-564B044931CD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2E493E-DF1A-4AEF-840F-53CB15D7F1D3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EE1E11-D78A-4893-8F2C-8A1B9DA7102B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326E15-B11B-479F-A0F8-97A426F355C2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20EC1C-2967-43D4-AB45-CF0F5E8DA7F7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3D15D2-011B-4D7E-BAEB-F76EAF38BD60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DEFB55-F9B8-467E-BAA2-5C7504E0CA04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0D4562-6A08-46FC-B739-408FD5D01AF5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6231A2-A731-41BC-958D-CB538EA30995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81F02C-A4A4-4C1E-86C5-76611A1B50DB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5DDC74-BB2B-464E-BE95-D68D50630995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0ABC1C-BDE4-4B30-8436-D13317E8D073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74FFF0-1A9D-4F56-83F6-7BC21AF18F19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21FFEE-2F94-4C53-B4A7-4EF2A02D6A01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39B936C-A8EC-42BE-8551-942830CD8B84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B18CD8-75D3-4175-9E05-D107E8C19B14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66D15D-14BD-4A04-8F1B-4324E8D7A6E8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5AC0B11-F500-49C2-982F-3D83D5353894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8D797D5-06DC-47CE-9E12-255DD2531B7E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8BDD92-7C57-48B5-80B9-03B32DC5050D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4D064C-3F66-4178-B42E-60D8AF5384E0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B8B9480-7C68-4D37-BD69-79419C16B5FA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66221D-3A06-4E63-BCE6-9FA5E741553E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D8B17FD-BCB5-42F2-8A2C-4BFDCEF071E8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8731534-DA0B-4AE1-99FB-EDC95B134F5D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9D97A18-544A-4E1F-870E-0619B4616B22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A9B976-984B-4D68-9AE1-B34C5E91FF5C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5ED30A-9B82-4AD9-A5F5-4BFB41CE7FCC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9DA7B-5366-44CE-85EC-3BD09AE4CE02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8047DD-3E87-4466-89B0-972984AFCEA6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D0B86AC-26B2-40D7-887B-D05370AF3B53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8135075-717C-4A04-B7C9-54994D0DC322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389169-E41F-4EB5-8915-5A69AF4014C8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64B69B-EA26-4DDC-B08E-EDB012C215FB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9ADD37-FD74-49A6-B2E4-EC57EC4638AC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39C706-D19B-4933-8E01-E2DDA5211CE2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2376DE3-FA2F-409A-8959-4F1F0D18F84A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7FF293-1F8C-44CA-A1C2-1B93D2A714A7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4F21B6-E70A-40B1-A899-ACE1EBF38FF5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63C63F4-537D-4AF3-A7EE-E1C952A29896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37014FB-6607-4ABE-95BC-4F1D4F9F0726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B70311-B8F7-4328-9295-44CFEEF68500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F2DB8ED-30F5-4C96-BA0C-36827A8A7E6A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E0A7C3-F93C-48C5-9E1B-E2A300B3CD7B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81B1CCD-A9C9-46B1-92AD-DB5C5D55D57E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E985F7-2986-481B-B080-AD6B347BA31F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6839710" y="501180"/>
            <a:ext cx="4899853" cy="4909019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9CB17A-8E2A-43F1-97C2-64487BC88C27}"/>
              </a:ext>
            </a:extLst>
          </p:cNvPr>
          <p:cNvGrpSpPr/>
          <p:nvPr/>
        </p:nvGrpSpPr>
        <p:grpSpPr>
          <a:xfrm>
            <a:off x="11080125" y="409416"/>
            <a:ext cx="463968" cy="529389"/>
            <a:chOff x="1264389" y="2719137"/>
            <a:chExt cx="552379" cy="630266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D01A14-D26D-4FC9-9C89-9FF648C92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47883C9-D7CD-485A-A3D5-4D28AE36BB8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73A288F-42B3-491E-BF91-95844175D043}"/>
              </a:ext>
            </a:extLst>
          </p:cNvPr>
          <p:cNvGrpSpPr/>
          <p:nvPr/>
        </p:nvGrpSpPr>
        <p:grpSpPr>
          <a:xfrm>
            <a:off x="6802012" y="4729489"/>
            <a:ext cx="623302" cy="711190"/>
            <a:chOff x="1264389" y="2719137"/>
            <a:chExt cx="552379" cy="63026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19D1FA-4E80-4A0D-A678-43A6E1C0C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6D870C2-5E65-44A9-89A8-C4B4742F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5071902-84F2-4A84-A703-A6703B4E4414}"/>
              </a:ext>
            </a:extLst>
          </p:cNvPr>
          <p:cNvCxnSpPr/>
          <p:nvPr/>
        </p:nvCxnSpPr>
        <p:spPr>
          <a:xfrm>
            <a:off x="8835190" y="-171065"/>
            <a:ext cx="0" cy="212883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BE4BD6-195A-4BF8-9D32-09FF9BDD2728}"/>
              </a:ext>
            </a:extLst>
          </p:cNvPr>
          <p:cNvCxnSpPr>
            <a:cxnSpLocks/>
          </p:cNvCxnSpPr>
          <p:nvPr/>
        </p:nvCxnSpPr>
        <p:spPr>
          <a:xfrm>
            <a:off x="11507999" y="2364579"/>
            <a:ext cx="0" cy="3215301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DC201C1-CE07-4DA6-9487-5BFEBBA34A26}"/>
              </a:ext>
            </a:extLst>
          </p:cNvPr>
          <p:cNvSpPr txBox="1"/>
          <p:nvPr/>
        </p:nvSpPr>
        <p:spPr>
          <a:xfrm>
            <a:off x="6429253" y="1957772"/>
            <a:ext cx="5033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/>
                <a:ea typeface="Segoe UI Black" panose="020B0A02040204020203" pitchFamily="34" charset="0"/>
              </a:rPr>
              <a:t>USED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/>
                <a:ea typeface="Segoe UI Black" panose="020B0A02040204020203" pitchFamily="34" charset="0"/>
              </a:rPr>
              <a:t>TECHNOLOGIES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183" y="6481632"/>
            <a:ext cx="1277938" cy="325904"/>
          </a:xfrm>
          <a:prstGeom prst="rect">
            <a:avLst/>
          </a:prstGeom>
        </p:spPr>
      </p:pic>
      <p:pic>
        <p:nvPicPr>
          <p:cNvPr id="92" name="Picture 91" descr="https://miro.medium.com/max/1600/1*MlYq4Q5Rdi7K8QGrN5JeaA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72" y="5193302"/>
            <a:ext cx="2892381" cy="102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" y="3116232"/>
            <a:ext cx="4998133" cy="118790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6330030"/>
            <a:ext cx="867985" cy="45673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15" y="701699"/>
            <a:ext cx="2648590" cy="17778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7" y="682280"/>
            <a:ext cx="1616889" cy="18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4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47" y="2357068"/>
            <a:ext cx="5423186" cy="4070520"/>
          </a:xfrm>
          <a:prstGeom prst="rect">
            <a:avLst/>
          </a:prstGeom>
        </p:spPr>
      </p:pic>
      <p:grpSp>
        <p:nvGrpSpPr>
          <p:cNvPr id="3" name="Graphic 315">
            <a:extLst>
              <a:ext uri="{FF2B5EF4-FFF2-40B4-BE49-F238E27FC236}">
                <a16:creationId xmlns:a16="http://schemas.microsoft.com/office/drawing/2014/main" id="{C45B3428-5429-4CBD-9CB7-325CA526B557}"/>
              </a:ext>
            </a:extLst>
          </p:cNvPr>
          <p:cNvGrpSpPr/>
          <p:nvPr/>
        </p:nvGrpSpPr>
        <p:grpSpPr>
          <a:xfrm>
            <a:off x="6537042" y="2977875"/>
            <a:ext cx="2766288" cy="2763034"/>
            <a:chOff x="5863362" y="1474752"/>
            <a:chExt cx="2766288" cy="2763034"/>
          </a:xfrm>
          <a:solidFill>
            <a:schemeClr val="tx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66ADE69-0335-4F73-9F5D-1E365415AF09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D375038-A719-4481-AC58-BFB618E92934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ADDFB74-C7D3-43B5-8176-13B2CDC30154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0472B7-CFB1-40FE-A4C0-5F2165493EC7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C428CA3-1F5B-4BD0-ABD1-15E49483D177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ED378D7-6759-49DD-AC3E-5A37D31627A3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93C4BB9-C0F3-4F71-B2BF-4F86570BF2FE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A8E4A0-5479-4991-A63F-CDBB928552D5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E5160D-153F-4906-BA58-7456E7AD269D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94EE33-6928-4B28-9E03-C629257840F4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110AA34-9586-4470-8E0D-E1A8A59B8203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2007CC-5E75-4A37-AD12-C2C16BA9D3D2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FF36BFD-49D7-440C-8AE8-9DE3DA66048D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AB05AB9-8706-4389-A395-7F60127D5757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E96A46-E01A-46A5-9F2F-85169079C2CD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BE5B75-89A8-4093-A961-4E8FD2B353E4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196059-14EA-4A68-AB59-FB71981140A0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3F4D55-96DA-43C4-B2E5-694830C69061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A7AE1A6-E152-4420-B851-5C09EA1D1D07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E6CF3F-7712-4ADB-B48E-CE71C9C4DEFC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376D08-CB19-4561-BDFF-E90988977973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061F036-7B9A-4EF4-A099-4FCE3BA53922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4065E1-2D08-4C6A-8F71-4B1DBC8F9498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A2C220-B909-4D98-8B5C-CF91F7E733D3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107248-9CD9-4119-BB15-8011EC597DCF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A9538C6-D74A-48A1-80B7-2217012E66DD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800303-0D41-4790-B16F-564B044931CD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2E493E-DF1A-4AEF-840F-53CB15D7F1D3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EE1E11-D78A-4893-8F2C-8A1B9DA7102B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326E15-B11B-479F-A0F8-97A426F355C2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20EC1C-2967-43D4-AB45-CF0F5E8DA7F7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3D15D2-011B-4D7E-BAEB-F76EAF38BD60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CDEFB55-F9B8-467E-BAA2-5C7504E0CA04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0D4562-6A08-46FC-B739-408FD5D01AF5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66231A2-A731-41BC-958D-CB538EA30995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681F02C-A4A4-4C1E-86C5-76611A1B50DB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5DDC74-BB2B-464E-BE95-D68D50630995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0ABC1C-BDE4-4B30-8436-D13317E8D073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474FFF0-1A9D-4F56-83F6-7BC21AF18F19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21FFEE-2F94-4C53-B4A7-4EF2A02D6A01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39B936C-A8EC-42BE-8551-942830CD8B84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B18CD8-75D3-4175-9E05-D107E8C19B14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66D15D-14BD-4A04-8F1B-4324E8D7A6E8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5AC0B11-F500-49C2-982F-3D83D5353894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8D797D5-06DC-47CE-9E12-255DD2531B7E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8BDD92-7C57-48B5-80B9-03B32DC5050D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74D064C-3F66-4178-B42E-60D8AF5384E0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B8B9480-7C68-4D37-BD69-79419C16B5FA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966221D-3A06-4E63-BCE6-9FA5E741553E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D8B17FD-BCB5-42F2-8A2C-4BFDCEF071E8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8731534-DA0B-4AE1-99FB-EDC95B134F5D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9D97A18-544A-4E1F-870E-0619B4616B22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A9B976-984B-4D68-9AE1-B34C5E91FF5C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5ED30A-9B82-4AD9-A5F5-4BFB41CE7FCC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9DA7B-5366-44CE-85EC-3BD09AE4CE02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18047DD-3E87-4466-89B0-972984AFCEA6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D0B86AC-26B2-40D7-887B-D05370AF3B53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8135075-717C-4A04-B7C9-54994D0DC322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1389169-E41F-4EB5-8915-5A69AF4014C8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64B69B-EA26-4DDC-B08E-EDB012C215FB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9ADD37-FD74-49A6-B2E4-EC57EC4638AC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D39C706-D19B-4933-8E01-E2DDA5211CE2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2376DE3-FA2F-409A-8959-4F1F0D18F84A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7FF293-1F8C-44CA-A1C2-1B93D2A714A7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74F21B6-E70A-40B1-A899-ACE1EBF38FF5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63C63F4-537D-4AF3-A7EE-E1C952A29896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37014FB-6607-4ABE-95BC-4F1D4F9F0726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B70311-B8F7-4328-9295-44CFEEF68500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F2DB8ED-30F5-4C96-BA0C-36827A8A7E6A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E0A7C3-F93C-48C5-9E1B-E2A300B3CD7B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81B1CCD-A9C9-46B1-92AD-DB5C5D55D57E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E985F7-2986-481B-B080-AD6B347BA31F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6839710" y="501180"/>
            <a:ext cx="4899853" cy="4909019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9CB17A-8E2A-43F1-97C2-64487BC88C27}"/>
              </a:ext>
            </a:extLst>
          </p:cNvPr>
          <p:cNvGrpSpPr/>
          <p:nvPr/>
        </p:nvGrpSpPr>
        <p:grpSpPr>
          <a:xfrm>
            <a:off x="11080125" y="409416"/>
            <a:ext cx="463968" cy="529389"/>
            <a:chOff x="1264389" y="2719137"/>
            <a:chExt cx="552379" cy="630266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D01A14-D26D-4FC9-9C89-9FF648C92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47883C9-D7CD-485A-A3D5-4D28AE36BB8C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73A288F-42B3-491E-BF91-95844175D043}"/>
              </a:ext>
            </a:extLst>
          </p:cNvPr>
          <p:cNvGrpSpPr/>
          <p:nvPr/>
        </p:nvGrpSpPr>
        <p:grpSpPr>
          <a:xfrm>
            <a:off x="6802012" y="4729489"/>
            <a:ext cx="623302" cy="711190"/>
            <a:chOff x="1264389" y="2719137"/>
            <a:chExt cx="552379" cy="63026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C19D1FA-4E80-4A0D-A678-43A6E1C0C6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6D870C2-5E65-44A9-89A8-C4B4742FE465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5071902-84F2-4A84-A703-A6703B4E4414}"/>
              </a:ext>
            </a:extLst>
          </p:cNvPr>
          <p:cNvCxnSpPr/>
          <p:nvPr/>
        </p:nvCxnSpPr>
        <p:spPr>
          <a:xfrm>
            <a:off x="8835190" y="-171065"/>
            <a:ext cx="0" cy="2128837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BE4BD6-195A-4BF8-9D32-09FF9BDD2728}"/>
              </a:ext>
            </a:extLst>
          </p:cNvPr>
          <p:cNvCxnSpPr>
            <a:cxnSpLocks/>
          </p:cNvCxnSpPr>
          <p:nvPr/>
        </p:nvCxnSpPr>
        <p:spPr>
          <a:xfrm>
            <a:off x="11507999" y="2364579"/>
            <a:ext cx="0" cy="3215301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DC201C1-CE07-4DA6-9487-5BFEBBA34A26}"/>
              </a:ext>
            </a:extLst>
          </p:cNvPr>
          <p:cNvSpPr txBox="1"/>
          <p:nvPr/>
        </p:nvSpPr>
        <p:spPr>
          <a:xfrm>
            <a:off x="6429253" y="1957772"/>
            <a:ext cx="5033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/>
                <a:ea typeface="Segoe UI Black" panose="020B0A02040204020203" pitchFamily="34" charset="0"/>
              </a:rPr>
              <a:t>Work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/>
                <a:ea typeface="Segoe UI Black" panose="020B0A02040204020203" pitchFamily="34" charset="0"/>
              </a:rPr>
              <a:t>Environment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/>
              <a:ea typeface="Segoe UI Black" panose="020B0A02040204020203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183" y="6481632"/>
            <a:ext cx="1277938" cy="32590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4" y="6330030"/>
            <a:ext cx="867985" cy="4567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3" y="501180"/>
            <a:ext cx="4407574" cy="22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9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6596" y="6430498"/>
            <a:ext cx="1277938" cy="325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8" y="867911"/>
            <a:ext cx="12218078" cy="54133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933629" y="176740"/>
            <a:ext cx="5140905" cy="6911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Roboto Black" panose="02000000000000000000"/>
              </a:rPr>
              <a:t>Trader desk (Dashboard)</a:t>
            </a:r>
            <a:endParaRPr lang="en-US" sz="3200" b="1" dirty="0">
              <a:latin typeface="Roboto Blac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8411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795" y="-1"/>
            <a:ext cx="10369205" cy="68580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14" y="6367911"/>
            <a:ext cx="1277938" cy="32590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44474"/>
            <a:ext cx="2278104" cy="15843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Roboto Black" panose="02000000000000000000"/>
              </a:rPr>
              <a:t>Create Order </a:t>
            </a:r>
          </a:p>
          <a:p>
            <a:r>
              <a:rPr lang="en-US" sz="2800" b="1" dirty="0" smtClean="0">
                <a:latin typeface="Roboto Black" panose="02000000000000000000"/>
              </a:rPr>
              <a:t>Form</a:t>
            </a:r>
          </a:p>
          <a:p>
            <a:r>
              <a:rPr lang="en-US" sz="2800" b="1" dirty="0" smtClean="0">
                <a:latin typeface="Roboto Black" panose="02000000000000000000"/>
              </a:rPr>
              <a:t>interface</a:t>
            </a:r>
            <a:endParaRPr lang="en-US" sz="2800" b="1" dirty="0">
              <a:latin typeface="Roboto Blac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23729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305778"/>
            <a:ext cx="1277938" cy="3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13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305778"/>
            <a:ext cx="1277938" cy="325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1193015"/>
            <a:ext cx="12190037" cy="56649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0914" y="262945"/>
            <a:ext cx="6443886" cy="7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Roboto Black" panose="02000000000000000000"/>
              </a:rPr>
              <a:t>Placements Interface</a:t>
            </a:r>
            <a:endParaRPr lang="en-US" b="1" dirty="0">
              <a:latin typeface="Roboto Blac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705728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305778"/>
            <a:ext cx="1277938" cy="32590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7180" y="99993"/>
            <a:ext cx="7172019" cy="7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Roboto Black" panose="02000000000000000000"/>
              </a:rPr>
              <a:t>Simulator Interface </a:t>
            </a:r>
            <a:r>
              <a:rPr lang="en-US" dirty="0" smtClean="0">
                <a:latin typeface="Roboto Black" panose="02000000000000000000"/>
              </a:rPr>
              <a:t>(1/2)</a:t>
            </a:r>
            <a:endParaRPr lang="en-US" dirty="0">
              <a:latin typeface="Roboto Black" panose="020000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4" y="1000419"/>
            <a:ext cx="5866717" cy="5904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80" y="1000418"/>
            <a:ext cx="5763405" cy="59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3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305778"/>
            <a:ext cx="1277938" cy="32590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35950" y="78577"/>
            <a:ext cx="7205886" cy="7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Roboto Black" panose="02000000000000000000"/>
              </a:rPr>
              <a:t>Simulator Interface </a:t>
            </a:r>
            <a:r>
              <a:rPr lang="en-US" dirty="0" smtClean="0">
                <a:latin typeface="Roboto Black" panose="02000000000000000000"/>
              </a:rPr>
              <a:t>(2/2)</a:t>
            </a:r>
            <a:endParaRPr lang="en-US" dirty="0">
              <a:latin typeface="Roboto Black" panose="020000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0" y="1000419"/>
            <a:ext cx="11096979" cy="584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0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6374281"/>
            <a:ext cx="1277938" cy="32590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8498" y="305778"/>
            <a:ext cx="6242640" cy="7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Roboto Black" panose="02000000000000000000"/>
              </a:rPr>
              <a:t>Executions Interface</a:t>
            </a:r>
            <a:endParaRPr lang="en-US" dirty="0">
              <a:latin typeface="Roboto Black" panose="0200000000000000000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074"/>
            <a:ext cx="12192000" cy="28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7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247" y="305778"/>
            <a:ext cx="1277938" cy="32590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4008" y="293993"/>
            <a:ext cx="5321725" cy="5316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FIX Parser Interface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8" y="1043252"/>
            <a:ext cx="11536047" cy="5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5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4434267" y="152816"/>
            <a:ext cx="702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HOST ORGANISATION</a:t>
            </a:r>
            <a:endParaRPr lang="en-US" sz="48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86" y="1346081"/>
            <a:ext cx="8298071" cy="5261062"/>
          </a:xfrm>
          <a:prstGeom prst="rect">
            <a:avLst/>
          </a:prstGeom>
        </p:spPr>
      </p:pic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159930" y="4352380"/>
            <a:ext cx="3586643" cy="1772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SzPct val="90000"/>
              <a:buFont typeface="Courier New" panose="02070309020205020404" pitchFamily="49" charset="0"/>
              <a:buChar char="o"/>
              <a:defRPr/>
            </a:pPr>
            <a:r>
              <a:rPr lang="en-US" altLang="ko-KR" sz="1800" b="1" dirty="0" smtClean="0">
                <a:solidFill>
                  <a:schemeClr val="tx1"/>
                </a:solidFill>
                <a:latin typeface="Roboto Black" panose="02000000000000000000"/>
              </a:rPr>
              <a:t>700 Clients</a:t>
            </a:r>
          </a:p>
          <a:p>
            <a:pPr marL="457200" indent="-457200" algn="l">
              <a:lnSpc>
                <a:spcPct val="200000"/>
              </a:lnSpc>
              <a:buSzPct val="90000"/>
              <a:buFont typeface="Courier New" panose="02070309020205020404" pitchFamily="49" charset="0"/>
              <a:buChar char="o"/>
              <a:defRPr/>
            </a:pPr>
            <a:r>
              <a:rPr lang="en-US" altLang="ko-KR" sz="1800" b="1" dirty="0" smtClean="0">
                <a:solidFill>
                  <a:schemeClr val="tx1"/>
                </a:solidFill>
                <a:latin typeface="Roboto Black" panose="02000000000000000000"/>
              </a:rPr>
              <a:t>20 years of experience</a:t>
            </a:r>
          </a:p>
          <a:p>
            <a:pPr marL="457200" indent="-457200" algn="l">
              <a:lnSpc>
                <a:spcPct val="200000"/>
              </a:lnSpc>
              <a:buSzPct val="90000"/>
              <a:buFont typeface="Courier New" panose="02070309020205020404" pitchFamily="49" charset="0"/>
              <a:buChar char="o"/>
              <a:defRPr/>
            </a:pPr>
            <a:r>
              <a:rPr lang="en-US" altLang="ko-KR" sz="1800" b="1" dirty="0" smtClean="0">
                <a:solidFill>
                  <a:schemeClr val="tx1"/>
                </a:solidFill>
                <a:latin typeface="Roboto Black" panose="02000000000000000000"/>
              </a:rPr>
              <a:t>1100+ employees</a:t>
            </a:r>
            <a:endParaRPr lang="en-US" altLang="ko-KR" sz="1800" b="1" dirty="0">
              <a:solidFill>
                <a:schemeClr val="tx1"/>
              </a:solidFill>
              <a:latin typeface="Roboto Black" panose="02000000000000000000"/>
            </a:endParaRPr>
          </a:p>
        </p:txBody>
      </p:sp>
      <p:sp>
        <p:nvSpPr>
          <p:cNvPr id="97" name="Freeform: Shape 117">
            <a:extLst>
              <a:ext uri="{FF2B5EF4-FFF2-40B4-BE49-F238E27FC236}">
                <a16:creationId xmlns:a16="http://schemas.microsoft.com/office/drawing/2014/main" id="{DF0EA39E-7908-4DAD-9E4A-59782EFBE413}"/>
              </a:ext>
            </a:extLst>
          </p:cNvPr>
          <p:cNvSpPr/>
          <p:nvPr/>
        </p:nvSpPr>
        <p:spPr>
          <a:xfrm rot="10800000" flipH="1" flipV="1">
            <a:off x="-1329" y="0"/>
            <a:ext cx="3909164" cy="3823582"/>
          </a:xfrm>
          <a:custGeom>
            <a:avLst/>
            <a:gdLst>
              <a:gd name="connsiteX0" fmla="*/ 1240614 w 4071481"/>
              <a:gd name="connsiteY0" fmla="*/ 0 h 3979889"/>
              <a:gd name="connsiteX1" fmla="*/ 4071481 w 4071481"/>
              <a:gd name="connsiteY1" fmla="*/ 0 h 3979889"/>
              <a:gd name="connsiteX2" fmla="*/ 4068556 w 4071481"/>
              <a:gd name="connsiteY2" fmla="*/ 115672 h 3979889"/>
              <a:gd name="connsiteX3" fmla="*/ 0 w 4071481"/>
              <a:gd name="connsiteY3" fmla="*/ 3979889 h 3979889"/>
              <a:gd name="connsiteX4" fmla="*/ 0 w 4071481"/>
              <a:gd name="connsiteY4" fmla="*/ 1151391 h 3979889"/>
              <a:gd name="connsiteX5" fmla="*/ 1238929 w 4071481"/>
              <a:gd name="connsiteY5" fmla="*/ 33363 h 3979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1481" h="3979889">
                <a:moveTo>
                  <a:pt x="1240614" y="0"/>
                </a:moveTo>
                <a:lnTo>
                  <a:pt x="4071481" y="0"/>
                </a:lnTo>
                <a:lnTo>
                  <a:pt x="4068556" y="115672"/>
                </a:lnTo>
                <a:cubicBezTo>
                  <a:pt x="3959446" y="2268175"/>
                  <a:pt x="2179619" y="3979889"/>
                  <a:pt x="0" y="3979889"/>
                </a:cubicBezTo>
                <a:lnTo>
                  <a:pt x="0" y="1151391"/>
                </a:lnTo>
                <a:cubicBezTo>
                  <a:pt x="644806" y="1151391"/>
                  <a:pt x="1175155" y="661343"/>
                  <a:pt x="1238929" y="33363"/>
                </a:cubicBezTo>
                <a:close/>
              </a:path>
            </a:pathLst>
          </a:cu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7" name="Graphic 315">
            <a:extLst>
              <a:ext uri="{FF2B5EF4-FFF2-40B4-BE49-F238E27FC236}">
                <a16:creationId xmlns:a16="http://schemas.microsoft.com/office/drawing/2014/main" id="{87EE28D7-1810-43C5-99F8-F14C6F900C16}"/>
              </a:ext>
            </a:extLst>
          </p:cNvPr>
          <p:cNvGrpSpPr/>
          <p:nvPr/>
        </p:nvGrpSpPr>
        <p:grpSpPr>
          <a:xfrm>
            <a:off x="1" y="0"/>
            <a:ext cx="1507090" cy="1505317"/>
            <a:chOff x="5863362" y="1474752"/>
            <a:chExt cx="2766288" cy="2763034"/>
          </a:xfrm>
          <a:solidFill>
            <a:srgbClr val="DD0031"/>
          </a:solidFill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8873A23-8B68-406F-A882-866ADE0E1030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99B4453A-9D93-4188-B80F-13D8BC2D231D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27EE8D2-BEC2-4556-8EA8-14DE3030B190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A4061407-8607-4870-B10E-30E363C9BA52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606A2390-2787-4FD1-AEE1-2A9B8178E6B8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9EC17F-57B3-4693-8B8A-C7B08B905EA7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824126A-0555-4B4F-8BDB-59733EBB14BF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E20CC41-A6EB-433F-99AF-DB7CBDA6C5B8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B17F26C-BD46-41B3-8178-60596BF07C57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B7791382-E8A2-4E08-BF36-9A8E6D46B04C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890C56B-B0D2-4F3E-BA97-A67059A45047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4935E1-139B-4E2B-ABD0-863A8EE9C389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8881F65-7763-4715-90CB-61CCFFF5F939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8BCA420-64F5-411B-997F-E456EABF72E3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24D0606-8D8F-446B-B0A8-5C6F278E8E50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ACDE1D-E44B-4CC3-A178-AC2B3B91D54C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DEF222EF-DAA8-42D6-AF65-49C43259DAFF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F522462-619B-4307-97FA-AB7F9D0D988C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25D35E2-CC0B-4363-9E3A-F75D1A83B07C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63551F-416B-4662-8310-98BC53B2CB8A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1CE6BE4-EAC0-4A01-9051-C34B91DEC0B3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F0A162DD-CF10-4B36-A53F-504111D55A7F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95AFC70-A19C-4135-BC20-7EACB6C99B69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A5F0D85-D7BE-45AF-B1A9-9AE6FBA8BDFC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CB7D2C40-9DCC-45A5-8C5B-B89E98590039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C4335994-2AB0-425A-B48F-8F7AC1F83DBE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5356BC1-F6C6-4276-8676-9CC1E2188394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71A56B73-137B-4725-83E2-67D97CAC1CA1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C1DDDE29-1E8A-469F-B97C-E72E706FB3BB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9BC26E2-0396-4CD3-B98A-35C2E2B8234D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493211F-6869-4EF8-BC27-AA3BAE7FA82F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273F1F0-95DD-49DD-8CB2-1DEC04A440EC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012AFFE-9341-4779-894C-3FFDCBFDF58A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899EDD1-9A45-426B-84F2-F1F200B70645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5FCB866E-4F41-4861-9F9B-F866D678C7BD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86020D06-77C5-4502-800F-1E76CA748B23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C81272B-FA55-46DB-990C-4ED64E21963E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01B0F39-2B0C-4502-912F-1BEFCF7929A9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E4B69958-4960-46F4-BAC1-63CF6C53FC6C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F2ABB03-B2E2-4C06-96E5-6E9415FA97CB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654A44D6-10C1-4452-9908-3CC208E53106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98B6EFB-5967-48DD-966D-995D1FCAE4A9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12CB620-A4E6-453B-8FB9-C44189C4112E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0701669-3217-4683-B74C-1561CA06DF2B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E2BB2F2-0928-405F-9A2C-A79397A13A94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0028AF8-823F-4984-BDDB-F97E4FF4DCCD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87186D0-3081-4C93-B9DB-1DEFC44D6E2A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D3F0A487-0C2C-48A9-BD54-AFD3D240C4FC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1AC681D-AB5B-416A-A691-ED427B000231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1A499F-3C32-4054-BB88-EB7B4B7DEB43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D8157B4E-B20F-4EBF-951D-639049BAABBA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377CA19-07EF-4A0B-B704-1FBBEFDB8310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B3DA1E6-CF84-46DC-AE4C-C856D11DA859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F1BC823-1ABC-4C87-B2F5-7BA988097F0E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11EA291-6E5F-490C-B1E0-5AEF69926D07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022D2FF6-7B03-4B6A-A4A4-1E298F8A7052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4D6FFD54-DBD1-4384-92FD-C0554F405D95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5721084-A442-4DD4-B2E6-E088772A2B4C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8B5277BD-9CDD-4FF2-AB33-079048ABC365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2D63084-7B9E-487B-A40A-3D4A510BC4E0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D3A9A9B-89A3-4A2F-AEE9-FA679592F1E6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FFA8731-D60A-4832-9B05-1609816ED28B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B178C6D5-0753-44EE-B549-C6C0A4AB5207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C56D4CCB-02AD-480B-B0D1-95C0F4C47764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A13A0E9-614B-4211-93CC-5B703AECA915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F2EB744D-CD8F-4A41-80BE-E615840FE685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0266512-B618-42D7-991F-5AF19288F050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5664B4E-DE30-4FF6-9E4D-40D090AA166B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A5D16454-9E18-481F-A299-02CC754BCDB8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387A3264-5C61-484C-B046-DE8A13C2B9BB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D691CCA-D815-493D-AA5D-DCE516662BB4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263F7186-529B-435C-A1BC-DC4142D47C39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62541" y="1115729"/>
            <a:ext cx="2563594" cy="252326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1087393" y="192892"/>
            <a:ext cx="299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L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INEDATA</a:t>
            </a:r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14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EBD4-58E6-490A-A525-FE8756DF22C5}"/>
              </a:ext>
            </a:extLst>
          </p:cNvPr>
          <p:cNvSpPr/>
          <p:nvPr/>
        </p:nvSpPr>
        <p:spPr>
          <a:xfrm>
            <a:off x="8982362" y="0"/>
            <a:ext cx="3209638" cy="3209638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6DC07-4BCA-426B-A94F-4F8B94714A8A}"/>
              </a:ext>
            </a:extLst>
          </p:cNvPr>
          <p:cNvSpPr/>
          <p:nvPr/>
        </p:nvSpPr>
        <p:spPr>
          <a:xfrm>
            <a:off x="-13564" y="669635"/>
            <a:ext cx="5717677" cy="5775797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401488" y="3277097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F93C29-A482-4EF8-A47C-E55AE04B1119}"/>
              </a:ext>
            </a:extLst>
          </p:cNvPr>
          <p:cNvSpPr txBox="1"/>
          <p:nvPr/>
        </p:nvSpPr>
        <p:spPr>
          <a:xfrm>
            <a:off x="126576" y="1325661"/>
            <a:ext cx="6082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0671" y="991833"/>
            <a:ext cx="3914147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solidFill>
                  <a:schemeClr val="bg1"/>
                </a:solidFill>
                <a:latin typeface="Colonna MT" panose="04020805060202030203" pitchFamily="82" charset="0"/>
              </a:rPr>
              <a:t>&amp;</a:t>
            </a:r>
            <a:endParaRPr lang="en-US" sz="8000" b="1" dirty="0">
              <a:solidFill>
                <a:schemeClr val="bg1"/>
              </a:solidFill>
              <a:latin typeface="Colonna MT" panose="04020805060202030203" pitchFamily="8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93C29-A482-4EF8-A47C-E55AE04B1119}"/>
              </a:ext>
            </a:extLst>
          </p:cNvPr>
          <p:cNvSpPr txBox="1"/>
          <p:nvPr/>
        </p:nvSpPr>
        <p:spPr>
          <a:xfrm>
            <a:off x="5760461" y="4528749"/>
            <a:ext cx="6443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PERSPECTIVES</a:t>
            </a:r>
            <a:endParaRPr lang="en-US" sz="48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181" y="2661331"/>
            <a:ext cx="1441224" cy="3675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640974" y="3281402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EBD4-58E6-490A-A525-FE8756DF22C5}"/>
              </a:ext>
            </a:extLst>
          </p:cNvPr>
          <p:cNvSpPr/>
          <p:nvPr/>
        </p:nvSpPr>
        <p:spPr>
          <a:xfrm>
            <a:off x="10408024" y="5091953"/>
            <a:ext cx="1783975" cy="1783975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6DC07-4BCA-426B-A94F-4F8B94714A8A}"/>
              </a:ext>
            </a:extLst>
          </p:cNvPr>
          <p:cNvSpPr/>
          <p:nvPr/>
        </p:nvSpPr>
        <p:spPr>
          <a:xfrm>
            <a:off x="0" y="-21915"/>
            <a:ext cx="3244121" cy="3277097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365629" y="1322791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F93C29-A482-4EF8-A47C-E55AE04B1119}"/>
              </a:ext>
            </a:extLst>
          </p:cNvPr>
          <p:cNvSpPr txBox="1"/>
          <p:nvPr/>
        </p:nvSpPr>
        <p:spPr>
          <a:xfrm>
            <a:off x="416428" y="279215"/>
            <a:ext cx="821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PERSPE</a:t>
            </a:r>
            <a:r>
              <a:rPr lang="en-US" sz="5400" b="1" spc="300" dirty="0" smtClean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CTIVES</a:t>
            </a:r>
            <a:r>
              <a:rPr lang="en-US" sz="5400" b="1" dirty="0" smtClean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(1/2)</a:t>
            </a:r>
            <a:r>
              <a:rPr lang="en-US" sz="5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</a:t>
            </a:r>
            <a:endParaRPr lang="en-US" sz="48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623044" y="1804943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181" y="6386122"/>
            <a:ext cx="1441224" cy="3675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750" y="1322791"/>
            <a:ext cx="6126055" cy="4893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72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7EBD4-58E6-490A-A525-FE8756DF22C5}"/>
              </a:ext>
            </a:extLst>
          </p:cNvPr>
          <p:cNvSpPr/>
          <p:nvPr/>
        </p:nvSpPr>
        <p:spPr>
          <a:xfrm>
            <a:off x="10408024" y="5091953"/>
            <a:ext cx="1783975" cy="1783975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6DC07-4BCA-426B-A94F-4F8B94714A8A}"/>
              </a:ext>
            </a:extLst>
          </p:cNvPr>
          <p:cNvSpPr/>
          <p:nvPr/>
        </p:nvSpPr>
        <p:spPr>
          <a:xfrm>
            <a:off x="0" y="-21914"/>
            <a:ext cx="3193931" cy="3219372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365629" y="1322791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F93C29-A482-4EF8-A47C-E55AE04B1119}"/>
              </a:ext>
            </a:extLst>
          </p:cNvPr>
          <p:cNvSpPr txBox="1"/>
          <p:nvPr/>
        </p:nvSpPr>
        <p:spPr>
          <a:xfrm>
            <a:off x="365629" y="279215"/>
            <a:ext cx="8133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PERSPE</a:t>
            </a:r>
            <a:r>
              <a:rPr lang="en-US" sz="5400" b="1" spc="300" dirty="0" smtClean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CTIVES</a:t>
            </a:r>
            <a:r>
              <a:rPr lang="en-US" sz="5400" b="1" dirty="0" smtClean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(2/2)</a:t>
            </a:r>
            <a:r>
              <a:rPr lang="en-US" sz="5400" b="1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</a:t>
            </a:r>
            <a:endParaRPr lang="en-US" sz="4800" b="1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623044" y="1804943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7181" y="6386122"/>
            <a:ext cx="1441224" cy="367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31" y="1726750"/>
            <a:ext cx="7214093" cy="360281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55481" y="5465986"/>
            <a:ext cx="4490993" cy="7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300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Microservices</a:t>
            </a:r>
            <a:endParaRPr lang="en-US" spc="300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22941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996DC07-4BCA-426B-A94F-4F8B94714A8A}"/>
              </a:ext>
            </a:extLst>
          </p:cNvPr>
          <p:cNvSpPr/>
          <p:nvPr/>
        </p:nvSpPr>
        <p:spPr>
          <a:xfrm>
            <a:off x="3174385" y="0"/>
            <a:ext cx="5717677" cy="6858000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8355317" y="2594926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CF93C29-A482-4EF8-A47C-E55AE04B1119}"/>
              </a:ext>
            </a:extLst>
          </p:cNvPr>
          <p:cNvSpPr txBox="1"/>
          <p:nvPr/>
        </p:nvSpPr>
        <p:spPr>
          <a:xfrm>
            <a:off x="4171434" y="665170"/>
            <a:ext cx="36471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US" sz="72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YOU</a:t>
            </a:r>
          </a:p>
          <a:p>
            <a:pPr algn="ctr">
              <a:lnSpc>
                <a:spcPct val="150000"/>
              </a:lnSpc>
            </a:pP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☺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84569D-5C41-47E4-8FAC-F122B2104197}"/>
              </a:ext>
            </a:extLst>
          </p:cNvPr>
          <p:cNvCxnSpPr/>
          <p:nvPr/>
        </p:nvCxnSpPr>
        <p:spPr>
          <a:xfrm>
            <a:off x="8594803" y="3429000"/>
            <a:ext cx="0" cy="2128837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808" y="6119360"/>
            <a:ext cx="2560826" cy="6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9C0A84E-647D-4491-B309-7A6BAABA37AF}"/>
              </a:ext>
            </a:extLst>
          </p:cNvPr>
          <p:cNvSpPr/>
          <p:nvPr/>
        </p:nvSpPr>
        <p:spPr>
          <a:xfrm>
            <a:off x="660557" y="5455328"/>
            <a:ext cx="943993" cy="813787"/>
          </a:xfrm>
          <a:prstGeom prst="triangle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19AEDE-D1BD-4421-B66F-9ADDABA6CD83}"/>
              </a:ext>
            </a:extLst>
          </p:cNvPr>
          <p:cNvSpPr/>
          <p:nvPr/>
        </p:nvSpPr>
        <p:spPr>
          <a:xfrm>
            <a:off x="276733" y="5915202"/>
            <a:ext cx="704176" cy="704176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433692" y="375404"/>
            <a:ext cx="7404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DD0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INTRODUCTION</a:t>
            </a:r>
            <a:endParaRPr lang="en-US" sz="6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endParaRPr lang="en-US" sz="6000" b="1" dirty="0">
              <a:solidFill>
                <a:srgbClr val="DD0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A8BE94CB-F62B-4079-A87A-824FF066E823}"/>
              </a:ext>
            </a:extLst>
          </p:cNvPr>
          <p:cNvSpPr/>
          <p:nvPr/>
        </p:nvSpPr>
        <p:spPr>
          <a:xfrm>
            <a:off x="704927" y="5624506"/>
            <a:ext cx="708799" cy="611034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8374" y="2117831"/>
            <a:ext cx="8167444" cy="3993936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055B0107-4EE4-4AE6-8181-7494C6BA884A}"/>
              </a:ext>
            </a:extLst>
          </p:cNvPr>
          <p:cNvSpPr/>
          <p:nvPr/>
        </p:nvSpPr>
        <p:spPr>
          <a:xfrm>
            <a:off x="10978806" y="1112916"/>
            <a:ext cx="463968" cy="463968"/>
          </a:xfrm>
          <a:prstGeom prst="ellipse">
            <a:avLst/>
          </a:prstGeom>
          <a:noFill/>
          <a:ln w="76200">
            <a:solidFill>
              <a:srgbClr val="DD00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485919" y="1826077"/>
            <a:ext cx="6634258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600" b="1" dirty="0">
                <a:solidFill>
                  <a:schemeClr val="tx1"/>
                </a:solidFill>
                <a:latin typeface="Roboto Black" panose="02000000000000000000"/>
              </a:rPr>
              <a:t>Electronic Trading Platforms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821" y="6467683"/>
            <a:ext cx="1277938" cy="3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7659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02430" y="4273120"/>
            <a:ext cx="2472361" cy="2386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11282" y="4264268"/>
            <a:ext cx="1963542" cy="1895219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04" y="918610"/>
            <a:ext cx="7912560" cy="5275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84" y="6379351"/>
            <a:ext cx="1274174" cy="32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61004" y="441836"/>
            <a:ext cx="2667000" cy="2050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265472" y="454649"/>
            <a:ext cx="5088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PROB</a:t>
            </a:r>
            <a:r>
              <a:rPr lang="en-US" sz="48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</a:rPr>
              <a:t>LEMATIC</a:t>
            </a:r>
            <a:endParaRPr lang="en-US" sz="48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265472" y="4230106"/>
            <a:ext cx="4103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600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TESTING!</a:t>
            </a:r>
            <a:endParaRPr lang="en-US" sz="5400" b="1" spc="6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39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1C8650-76D9-491B-95EC-6A04010E219E}"/>
              </a:ext>
            </a:extLst>
          </p:cNvPr>
          <p:cNvSpPr/>
          <p:nvPr/>
        </p:nvSpPr>
        <p:spPr>
          <a:xfrm>
            <a:off x="666749" y="1"/>
            <a:ext cx="4367101" cy="2531665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6C68D-489A-40ED-B2EB-E160334CEE5D}"/>
              </a:ext>
            </a:extLst>
          </p:cNvPr>
          <p:cNvSpPr txBox="1"/>
          <p:nvPr/>
        </p:nvSpPr>
        <p:spPr>
          <a:xfrm>
            <a:off x="0" y="3385"/>
            <a:ext cx="503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PROJECT CONTEXT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84CC60A-F182-4523-8D2C-05E33D4F7774}"/>
              </a:ext>
            </a:extLst>
          </p:cNvPr>
          <p:cNvSpPr txBox="1">
            <a:spLocks/>
          </p:cNvSpPr>
          <p:nvPr/>
        </p:nvSpPr>
        <p:spPr>
          <a:xfrm>
            <a:off x="666749" y="1590180"/>
            <a:ext cx="4831934" cy="10243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4400" b="1" dirty="0" smtClean="0">
                <a:solidFill>
                  <a:schemeClr val="bg1"/>
                </a:solidFill>
                <a:latin typeface="Lucida Console" panose="020B0609040504020204" pitchFamily="49" charset="0"/>
              </a:rPr>
              <a:t>FIX PROTOCOL</a:t>
            </a:r>
            <a:endParaRPr lang="en-US" altLang="ko-KR" sz="44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C54817-E349-4381-9DB7-3612D3FBDD9B}"/>
              </a:ext>
            </a:extLst>
          </p:cNvPr>
          <p:cNvCxnSpPr>
            <a:cxnSpLocks/>
          </p:cNvCxnSpPr>
          <p:nvPr/>
        </p:nvCxnSpPr>
        <p:spPr>
          <a:xfrm flipH="1">
            <a:off x="666749" y="1573045"/>
            <a:ext cx="421005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55" y="6430874"/>
            <a:ext cx="1277938" cy="32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4315"/>
            <a:ext cx="5261254" cy="1261019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84CC60A-F182-4523-8D2C-05E33D4F7774}"/>
              </a:ext>
            </a:extLst>
          </p:cNvPr>
          <p:cNvSpPr txBox="1">
            <a:spLocks/>
          </p:cNvSpPr>
          <p:nvPr/>
        </p:nvSpPr>
        <p:spPr>
          <a:xfrm>
            <a:off x="319827" y="2978983"/>
            <a:ext cx="11552343" cy="492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6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Financial  </a:t>
            </a:r>
            <a:r>
              <a:rPr lang="en-US" altLang="ko-KR" sz="40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Information</a:t>
            </a:r>
            <a:r>
              <a:rPr lang="en-US" altLang="ko-KR" sz="36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  eXchange  Protocol</a:t>
            </a:r>
            <a:endParaRPr lang="en-US" altLang="ko-KR" sz="36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63" y="5254706"/>
            <a:ext cx="6194626" cy="147199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84CC60A-F182-4523-8D2C-05E33D4F7774}"/>
              </a:ext>
            </a:extLst>
          </p:cNvPr>
          <p:cNvSpPr txBox="1">
            <a:spLocks/>
          </p:cNvSpPr>
          <p:nvPr/>
        </p:nvSpPr>
        <p:spPr>
          <a:xfrm>
            <a:off x="5105186" y="3982345"/>
            <a:ext cx="1981626" cy="761072"/>
          </a:xfrm>
          <a:prstGeom prst="rect">
            <a:avLst/>
          </a:prstGeom>
          <a:ln w="38100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600" b="1" spc="300" dirty="0" smtClean="0">
                <a:solidFill>
                  <a:schemeClr val="tx1"/>
                </a:solidFill>
                <a:latin typeface="Roboto"/>
              </a:rPr>
              <a:t>FIX 4.2</a:t>
            </a:r>
            <a:endParaRPr lang="en-US" altLang="ko-KR" sz="3600" b="1" spc="300" dirty="0">
              <a:solidFill>
                <a:schemeClr val="tx1"/>
              </a:solidFill>
              <a:latin typeface="Roboto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84CC60A-F182-4523-8D2C-05E33D4F7774}"/>
              </a:ext>
            </a:extLst>
          </p:cNvPr>
          <p:cNvSpPr txBox="1">
            <a:spLocks/>
          </p:cNvSpPr>
          <p:nvPr/>
        </p:nvSpPr>
        <p:spPr>
          <a:xfrm>
            <a:off x="811481" y="5254706"/>
            <a:ext cx="3162301" cy="4920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600" b="1" spc="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/>
              </a:rPr>
              <a:t>FIX engine:</a:t>
            </a:r>
            <a:endParaRPr lang="en-US" altLang="ko-KR" sz="3600" b="1" spc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1275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AE6C45-6D85-4C41-B406-AE79FA106C1E}"/>
              </a:ext>
            </a:extLst>
          </p:cNvPr>
          <p:cNvGrpSpPr/>
          <p:nvPr/>
        </p:nvGrpSpPr>
        <p:grpSpPr>
          <a:xfrm>
            <a:off x="10060725" y="1324199"/>
            <a:ext cx="2300730" cy="519195"/>
            <a:chOff x="922875" y="4696861"/>
            <a:chExt cx="2300730" cy="5191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8460B7-57FA-471E-9798-A52CE6190441}"/>
                </a:ext>
              </a:extLst>
            </p:cNvPr>
            <p:cNvCxnSpPr/>
            <p:nvPr/>
          </p:nvCxnSpPr>
          <p:spPr>
            <a:xfrm rot="2700000">
              <a:off x="1987294" y="4151637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07DF1E-D5DF-4AF9-9A10-B7AB8EC8972E}"/>
                </a:ext>
              </a:extLst>
            </p:cNvPr>
            <p:cNvCxnSpPr/>
            <p:nvPr/>
          </p:nvCxnSpPr>
          <p:spPr>
            <a:xfrm rot="2700000">
              <a:off x="2159187" y="3632442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3CB1DD9-D23F-430B-B9CA-03F4BD9501CF}"/>
              </a:ext>
            </a:extLst>
          </p:cNvPr>
          <p:cNvSpPr/>
          <p:nvPr/>
        </p:nvSpPr>
        <p:spPr>
          <a:xfrm>
            <a:off x="8317239" y="0"/>
            <a:ext cx="3436591" cy="1770743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6BA9A-98C8-4EFC-8A24-A3C29DB91E7F}"/>
              </a:ext>
            </a:extLst>
          </p:cNvPr>
          <p:cNvSpPr txBox="1"/>
          <p:nvPr/>
        </p:nvSpPr>
        <p:spPr>
          <a:xfrm>
            <a:off x="6591300" y="178890"/>
            <a:ext cx="50338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PROJECT CONTEXT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38E261-9542-4707-B56F-60546F16707D}"/>
              </a:ext>
            </a:extLst>
          </p:cNvPr>
          <p:cNvCxnSpPr>
            <a:cxnSpLocks/>
          </p:cNvCxnSpPr>
          <p:nvPr/>
        </p:nvCxnSpPr>
        <p:spPr>
          <a:xfrm flipH="1">
            <a:off x="8496300" y="1625440"/>
            <a:ext cx="3128850" cy="0"/>
          </a:xfrm>
          <a:prstGeom prst="line">
            <a:avLst/>
          </a:prstGeom>
          <a:ln w="381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A7DE5-8B59-4B6A-8D6D-10C33B92083C}"/>
              </a:ext>
            </a:extLst>
          </p:cNvPr>
          <p:cNvGrpSpPr/>
          <p:nvPr/>
        </p:nvGrpSpPr>
        <p:grpSpPr>
          <a:xfrm>
            <a:off x="438170" y="327861"/>
            <a:ext cx="463968" cy="529389"/>
            <a:chOff x="1264389" y="2719137"/>
            <a:chExt cx="552379" cy="63026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605A33-42BC-438C-AB0C-0C1F3FEDF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B3AE3F-9F48-4F9A-AD8E-C2AD5B063152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07F083-B8BF-44D9-AC86-5602860FBCEC}"/>
              </a:ext>
            </a:extLst>
          </p:cNvPr>
          <p:cNvGrpSpPr/>
          <p:nvPr/>
        </p:nvGrpSpPr>
        <p:grpSpPr>
          <a:xfrm>
            <a:off x="876320" y="580897"/>
            <a:ext cx="463968" cy="529389"/>
            <a:chOff x="1264389" y="2719137"/>
            <a:chExt cx="552379" cy="63026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F737B9A-F10A-4232-B738-990D473E3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91E8B3-11BF-4E28-AC87-1781A1AD6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64389" y="2719137"/>
              <a:ext cx="552379" cy="63026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84CC60A-F182-4523-8D2C-05E33D4F7774}"/>
              </a:ext>
            </a:extLst>
          </p:cNvPr>
          <p:cNvSpPr txBox="1">
            <a:spLocks/>
          </p:cNvSpPr>
          <p:nvPr/>
        </p:nvSpPr>
        <p:spPr>
          <a:xfrm>
            <a:off x="1471749" y="-24512"/>
            <a:ext cx="4549940" cy="1593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4800" b="1" dirty="0" smtClean="0">
                <a:solidFill>
                  <a:srgbClr val="DD0031"/>
                </a:solidFill>
                <a:latin typeface="Roboto Black" panose="02000000000000000000"/>
              </a:rPr>
              <a:t>FIX SESSION </a:t>
            </a:r>
            <a:endParaRPr lang="en-US" altLang="ko-KR" sz="4800" b="1" dirty="0">
              <a:solidFill>
                <a:srgbClr val="DD0031"/>
              </a:solidFill>
              <a:latin typeface="Roboto Black" panose="0200000000000000000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821" y="6467683"/>
            <a:ext cx="1277938" cy="325904"/>
          </a:xfrm>
          <a:prstGeom prst="rect">
            <a:avLst/>
          </a:prstGeom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6306218" y="1770743"/>
            <a:ext cx="1371848" cy="676539"/>
          </a:xfrm>
          <a:prstGeom prst="rect">
            <a:avLst/>
          </a:prstGeom>
          <a:solidFill>
            <a:schemeClr val="bg1"/>
          </a:solidFill>
          <a:ln w="57150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 smtClean="0">
                <a:solidFill>
                  <a:schemeClr val="tx1"/>
                </a:solidFill>
              </a:rPr>
              <a:t>Acceptor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2360724" y="1770743"/>
            <a:ext cx="1209181" cy="676539"/>
          </a:xfrm>
          <a:prstGeom prst="rect">
            <a:avLst/>
          </a:prstGeom>
          <a:solidFill>
            <a:schemeClr val="bg1"/>
          </a:solidFill>
          <a:ln w="57150">
            <a:solidFill>
              <a:srgbClr val="DD003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400" b="1" dirty="0" smtClean="0">
                <a:solidFill>
                  <a:schemeClr val="tx1"/>
                </a:solidFill>
              </a:rPr>
              <a:t>Initiator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322624" y="2447282"/>
            <a:ext cx="5317342" cy="3871631"/>
            <a:chOff x="2322624" y="2447282"/>
            <a:chExt cx="5317342" cy="3871631"/>
          </a:xfrm>
        </p:grpSpPr>
        <p:cxnSp>
          <p:nvCxnSpPr>
            <p:cNvPr id="3" name="Straight Connector 2"/>
            <p:cNvCxnSpPr>
              <a:stCxn id="26" idx="2"/>
            </p:cNvCxnSpPr>
            <p:nvPr/>
          </p:nvCxnSpPr>
          <p:spPr>
            <a:xfrm flipH="1">
              <a:off x="2965314" y="2447282"/>
              <a:ext cx="1" cy="3871631"/>
            </a:xfrm>
            <a:prstGeom prst="line">
              <a:avLst/>
            </a:prstGeom>
            <a:ln w="381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992141" y="2447282"/>
              <a:ext cx="1" cy="3871631"/>
            </a:xfrm>
            <a:prstGeom prst="line">
              <a:avLst/>
            </a:prstGeom>
            <a:ln w="38100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322624" y="2708867"/>
              <a:ext cx="5317342" cy="295451"/>
              <a:chOff x="2360724" y="2708867"/>
              <a:chExt cx="5317342" cy="295451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360724" y="2856593"/>
                <a:ext cx="531734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53242" y="2708867"/>
                <a:ext cx="1732305" cy="2954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dirty="0" smtClean="0">
                    <a:solidFill>
                      <a:schemeClr val="bg1">
                        <a:lumMod val="65000"/>
                      </a:schemeClr>
                    </a:solidFill>
                    <a:latin typeface="Roboto Black" panose="02000000000000000000"/>
                  </a:rPr>
                  <a:t>Disconnected</a:t>
                </a:r>
                <a:endParaRPr lang="en-US" altLang="ko-KR" sz="1800" dirty="0">
                  <a:solidFill>
                    <a:schemeClr val="bg1">
                      <a:lumMod val="65000"/>
                    </a:schemeClr>
                  </a:solidFill>
                  <a:latin typeface="Roboto Black" panose="0200000000000000000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967882" y="3368053"/>
              <a:ext cx="4026827" cy="285585"/>
              <a:chOff x="2965314" y="3229644"/>
              <a:chExt cx="4026827" cy="285585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>
                <a:off x="2965314" y="3515229"/>
                <a:ext cx="4026827" cy="0"/>
              </a:xfrm>
              <a:prstGeom prst="straightConnector1">
                <a:avLst/>
              </a:prstGeom>
              <a:ln w="19050">
                <a:solidFill>
                  <a:srgbClr val="DD0031"/>
                </a:solidFill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5388" y="3229644"/>
                <a:ext cx="1986301" cy="1815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b="1" dirty="0" smtClean="0">
                    <a:solidFill>
                      <a:srgbClr val="DD0031"/>
                    </a:solidFill>
                    <a:latin typeface="Roboto Black" panose="02000000000000000000"/>
                  </a:rPr>
                  <a:t>TCP connection</a:t>
                </a:r>
                <a:endParaRPr lang="en-US" altLang="ko-KR" sz="1800" b="1" dirty="0">
                  <a:solidFill>
                    <a:srgbClr val="DD0031"/>
                  </a:solidFill>
                  <a:latin typeface="Roboto Black" panose="0200000000000000000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322624" y="4017373"/>
              <a:ext cx="5317342" cy="241113"/>
              <a:chOff x="2360724" y="3842596"/>
              <a:chExt cx="5317342" cy="24111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2360724" y="3994391"/>
                <a:ext cx="531734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8230" y="3842596"/>
                <a:ext cx="3540616" cy="2411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dirty="0" smtClean="0">
                    <a:solidFill>
                      <a:schemeClr val="bg1">
                        <a:lumMod val="65000"/>
                      </a:schemeClr>
                    </a:solidFill>
                    <a:latin typeface="Roboto Black" panose="02000000000000000000"/>
                  </a:rPr>
                  <a:t>TCP connection is established</a:t>
                </a:r>
                <a:endParaRPr lang="en-US" altLang="ko-KR" sz="1800" dirty="0">
                  <a:solidFill>
                    <a:schemeClr val="bg1">
                      <a:lumMod val="65000"/>
                    </a:schemeClr>
                  </a:solidFill>
                  <a:latin typeface="Roboto Black" panose="0200000000000000000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967882" y="4622221"/>
              <a:ext cx="4026827" cy="290453"/>
              <a:chOff x="2965314" y="3224776"/>
              <a:chExt cx="4026827" cy="29045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2965314" y="3515229"/>
                <a:ext cx="4026827" cy="0"/>
              </a:xfrm>
              <a:prstGeom prst="straightConnector1">
                <a:avLst/>
              </a:prstGeom>
              <a:ln w="19050">
                <a:solidFill>
                  <a:srgbClr val="DD0031"/>
                </a:solidFill>
                <a:prstDash val="solid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000" y="3224776"/>
                <a:ext cx="893454" cy="1815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b="1" dirty="0" smtClean="0">
                    <a:solidFill>
                      <a:srgbClr val="DD0031"/>
                    </a:solidFill>
                    <a:latin typeface="Roboto Black" panose="02000000000000000000"/>
                  </a:rPr>
                  <a:t>Logon</a:t>
                </a:r>
                <a:endParaRPr lang="en-US" altLang="ko-KR" sz="1800" b="1" dirty="0">
                  <a:solidFill>
                    <a:srgbClr val="DD0031"/>
                  </a:solidFill>
                  <a:latin typeface="Roboto Black" panose="0200000000000000000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967882" y="5276409"/>
              <a:ext cx="4026827" cy="290453"/>
              <a:chOff x="2965314" y="3224776"/>
              <a:chExt cx="4026827" cy="29045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2965314" y="3515229"/>
                <a:ext cx="4026827" cy="0"/>
              </a:xfrm>
              <a:prstGeom prst="straightConnector1">
                <a:avLst/>
              </a:prstGeom>
              <a:ln w="19050">
                <a:solidFill>
                  <a:srgbClr val="DD0031"/>
                </a:solidFill>
                <a:prstDash val="solid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2000" y="3224776"/>
                <a:ext cx="893454" cy="1815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b="1" dirty="0" smtClean="0">
                    <a:solidFill>
                      <a:srgbClr val="DD0031"/>
                    </a:solidFill>
                    <a:latin typeface="Roboto Black" panose="02000000000000000000"/>
                  </a:rPr>
                  <a:t>Logon</a:t>
                </a:r>
                <a:endParaRPr lang="en-US" altLang="ko-KR" sz="1800" b="1" dirty="0">
                  <a:solidFill>
                    <a:srgbClr val="DD0031"/>
                  </a:solidFill>
                  <a:latin typeface="Roboto Black" panose="0200000000000000000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322624" y="5930596"/>
              <a:ext cx="5317342" cy="241113"/>
              <a:chOff x="2360724" y="3842596"/>
              <a:chExt cx="5317342" cy="241113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2360724" y="3994391"/>
                <a:ext cx="5317342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 Placeholder 4">
                <a:extLst>
                  <a:ext uri="{FF2B5EF4-FFF2-40B4-BE49-F238E27FC236}">
                    <a16:creationId xmlns:a16="http://schemas.microsoft.com/office/drawing/2014/main" id="{C84CC60A-F182-4523-8D2C-05E33D4F77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8420" y="3842596"/>
                <a:ext cx="3540616" cy="2411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r" defTabSz="914400" rtl="0" eaLnBrk="1" latinLnBrk="0" hangingPunct="1"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defRPr/>
                </a:pPr>
                <a:r>
                  <a:rPr lang="en-US" altLang="ko-KR" sz="1800" dirty="0" smtClean="0">
                    <a:solidFill>
                      <a:schemeClr val="bg1">
                        <a:lumMod val="65000"/>
                      </a:schemeClr>
                    </a:solidFill>
                    <a:latin typeface="Roboto Black" panose="02000000000000000000"/>
                  </a:rPr>
                  <a:t>FIX connection is established</a:t>
                </a:r>
                <a:endParaRPr lang="en-US" altLang="ko-KR" sz="1800" dirty="0">
                  <a:solidFill>
                    <a:schemeClr val="bg1">
                      <a:lumMod val="65000"/>
                    </a:schemeClr>
                  </a:solidFill>
                  <a:latin typeface="Roboto Black" panose="0200000000000000000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370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7A995FA-FE24-4A7F-8F4D-DD036C132E7A}"/>
              </a:ext>
            </a:extLst>
          </p:cNvPr>
          <p:cNvSpPr/>
          <p:nvPr/>
        </p:nvSpPr>
        <p:spPr>
          <a:xfrm>
            <a:off x="10771477" y="5606050"/>
            <a:ext cx="935614" cy="935614"/>
          </a:xfrm>
          <a:prstGeom prst="ellipse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D003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AE6C45-6D85-4C41-B406-AE79FA106C1E}"/>
              </a:ext>
            </a:extLst>
          </p:cNvPr>
          <p:cNvGrpSpPr/>
          <p:nvPr/>
        </p:nvGrpSpPr>
        <p:grpSpPr>
          <a:xfrm>
            <a:off x="9966834" y="783635"/>
            <a:ext cx="2300730" cy="519195"/>
            <a:chOff x="922875" y="4696861"/>
            <a:chExt cx="2300730" cy="51919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8460B7-57FA-471E-9798-A52CE6190441}"/>
                </a:ext>
              </a:extLst>
            </p:cNvPr>
            <p:cNvCxnSpPr/>
            <p:nvPr/>
          </p:nvCxnSpPr>
          <p:spPr>
            <a:xfrm rot="2700000">
              <a:off x="1987294" y="4151637"/>
              <a:ext cx="0" cy="2128837"/>
            </a:xfrm>
            <a:prstGeom prst="line">
              <a:avLst/>
            </a:prstGeom>
            <a:ln w="38100" cap="rnd">
              <a:solidFill>
                <a:srgbClr val="1919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D07DF1E-D5DF-4AF9-9A10-B7AB8EC8972E}"/>
                </a:ext>
              </a:extLst>
            </p:cNvPr>
            <p:cNvCxnSpPr/>
            <p:nvPr/>
          </p:nvCxnSpPr>
          <p:spPr>
            <a:xfrm rot="2700000">
              <a:off x="2159187" y="3632442"/>
              <a:ext cx="0" cy="2128837"/>
            </a:xfrm>
            <a:prstGeom prst="line">
              <a:avLst/>
            </a:prstGeom>
            <a:ln w="38100" cap="rnd">
              <a:solidFill>
                <a:srgbClr val="DD00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aphic 315">
            <a:extLst>
              <a:ext uri="{FF2B5EF4-FFF2-40B4-BE49-F238E27FC236}">
                <a16:creationId xmlns:a16="http://schemas.microsoft.com/office/drawing/2014/main" id="{B524BA1D-1937-4EFF-99CD-05753B7117FE}"/>
              </a:ext>
            </a:extLst>
          </p:cNvPr>
          <p:cNvGrpSpPr/>
          <p:nvPr/>
        </p:nvGrpSpPr>
        <p:grpSpPr>
          <a:xfrm>
            <a:off x="9907564" y="4278603"/>
            <a:ext cx="2191657" cy="2189080"/>
            <a:chOff x="5863362" y="1474752"/>
            <a:chExt cx="2766288" cy="2763034"/>
          </a:xfrm>
          <a:solidFill>
            <a:srgbClr val="DD0031"/>
          </a:solidFill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A39C7EF-98C7-44C8-9532-28FAD47934AF}"/>
                </a:ext>
              </a:extLst>
            </p:cNvPr>
            <p:cNvSpPr/>
            <p:nvPr/>
          </p:nvSpPr>
          <p:spPr>
            <a:xfrm>
              <a:off x="586092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A3A7FA4-A6B8-493C-A0AF-2B18F2BA4CF5}"/>
                </a:ext>
              </a:extLst>
            </p:cNvPr>
            <p:cNvSpPr/>
            <p:nvPr/>
          </p:nvSpPr>
          <p:spPr>
            <a:xfrm>
              <a:off x="624693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42D7EE6-90D2-4589-8613-9D56FAECCDF9}"/>
                </a:ext>
              </a:extLst>
            </p:cNvPr>
            <p:cNvSpPr/>
            <p:nvPr/>
          </p:nvSpPr>
          <p:spPr>
            <a:xfrm>
              <a:off x="6632911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CEB605A-897D-4B46-B906-A1AEB6FAB47A}"/>
                </a:ext>
              </a:extLst>
            </p:cNvPr>
            <p:cNvSpPr/>
            <p:nvPr/>
          </p:nvSpPr>
          <p:spPr>
            <a:xfrm>
              <a:off x="7018922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FD5F91A-96D5-4241-A138-EBD75D9B2264}"/>
                </a:ext>
              </a:extLst>
            </p:cNvPr>
            <p:cNvSpPr/>
            <p:nvPr/>
          </p:nvSpPr>
          <p:spPr>
            <a:xfrm>
              <a:off x="740493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655BE81-B3B6-4C6E-A5CA-7836990FFE38}"/>
                </a:ext>
              </a:extLst>
            </p:cNvPr>
            <p:cNvSpPr/>
            <p:nvPr/>
          </p:nvSpPr>
          <p:spPr>
            <a:xfrm>
              <a:off x="779094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F1B3D1F-6CC3-4E7D-9952-620D8553A935}"/>
                </a:ext>
              </a:extLst>
            </p:cNvPr>
            <p:cNvSpPr/>
            <p:nvPr/>
          </p:nvSpPr>
          <p:spPr>
            <a:xfrm>
              <a:off x="8176923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23CF0B2-5DD8-4944-97AA-0BF31D8065D9}"/>
                </a:ext>
              </a:extLst>
            </p:cNvPr>
            <p:cNvSpPr/>
            <p:nvPr/>
          </p:nvSpPr>
          <p:spPr>
            <a:xfrm>
              <a:off x="8562934" y="147231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E210262-003A-424F-9A72-3FFFEBCC66BD}"/>
                </a:ext>
              </a:extLst>
            </p:cNvPr>
            <p:cNvSpPr/>
            <p:nvPr/>
          </p:nvSpPr>
          <p:spPr>
            <a:xfrm>
              <a:off x="586092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B022285-D54B-4F48-BEDE-3D5514F2317E}"/>
                </a:ext>
              </a:extLst>
            </p:cNvPr>
            <p:cNvSpPr/>
            <p:nvPr/>
          </p:nvSpPr>
          <p:spPr>
            <a:xfrm>
              <a:off x="624693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E37CED1-1D67-4BB8-AFA2-82DA134DE533}"/>
                </a:ext>
              </a:extLst>
            </p:cNvPr>
            <p:cNvSpPr/>
            <p:nvPr/>
          </p:nvSpPr>
          <p:spPr>
            <a:xfrm>
              <a:off x="6632911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C88C913-836F-442A-B85D-8733BEFFBE21}"/>
                </a:ext>
              </a:extLst>
            </p:cNvPr>
            <p:cNvSpPr/>
            <p:nvPr/>
          </p:nvSpPr>
          <p:spPr>
            <a:xfrm>
              <a:off x="7018922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F513CD-1C89-4F63-B6E4-C1FC5F83D5B0}"/>
                </a:ext>
              </a:extLst>
            </p:cNvPr>
            <p:cNvSpPr/>
            <p:nvPr/>
          </p:nvSpPr>
          <p:spPr>
            <a:xfrm>
              <a:off x="740493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C9BECD6-BBDC-4A38-9F0F-378A2934A4E8}"/>
                </a:ext>
              </a:extLst>
            </p:cNvPr>
            <p:cNvSpPr/>
            <p:nvPr/>
          </p:nvSpPr>
          <p:spPr>
            <a:xfrm>
              <a:off x="779094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CAEA35-3B81-4A6B-9BC3-B51AE1585A33}"/>
                </a:ext>
              </a:extLst>
            </p:cNvPr>
            <p:cNvSpPr/>
            <p:nvPr/>
          </p:nvSpPr>
          <p:spPr>
            <a:xfrm>
              <a:off x="8176923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EC6AE1-AE57-4EA2-8A68-A601C4DA98CC}"/>
                </a:ext>
              </a:extLst>
            </p:cNvPr>
            <p:cNvSpPr/>
            <p:nvPr/>
          </p:nvSpPr>
          <p:spPr>
            <a:xfrm>
              <a:off x="8562934" y="1809440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AEE23FA-95D2-47DA-A129-15FE56041D11}"/>
                </a:ext>
              </a:extLst>
            </p:cNvPr>
            <p:cNvSpPr/>
            <p:nvPr/>
          </p:nvSpPr>
          <p:spPr>
            <a:xfrm>
              <a:off x="586092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B5C0C21-1365-4D8B-A195-ABFC0822132C}"/>
                </a:ext>
              </a:extLst>
            </p:cNvPr>
            <p:cNvSpPr/>
            <p:nvPr/>
          </p:nvSpPr>
          <p:spPr>
            <a:xfrm>
              <a:off x="624693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206122B-8A3C-4CEB-940A-384A55B51AF9}"/>
                </a:ext>
              </a:extLst>
            </p:cNvPr>
            <p:cNvSpPr/>
            <p:nvPr/>
          </p:nvSpPr>
          <p:spPr>
            <a:xfrm>
              <a:off x="6632911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3A3E75-791C-44A6-82F4-BD16079DA0BA}"/>
                </a:ext>
              </a:extLst>
            </p:cNvPr>
            <p:cNvSpPr/>
            <p:nvPr/>
          </p:nvSpPr>
          <p:spPr>
            <a:xfrm>
              <a:off x="7018922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FC6D697-99B5-4431-9F78-DC95F3ED964E}"/>
                </a:ext>
              </a:extLst>
            </p:cNvPr>
            <p:cNvSpPr/>
            <p:nvPr/>
          </p:nvSpPr>
          <p:spPr>
            <a:xfrm>
              <a:off x="740493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D04FDD1-0AD2-4700-9EAB-7AA690E00B52}"/>
                </a:ext>
              </a:extLst>
            </p:cNvPr>
            <p:cNvSpPr/>
            <p:nvPr/>
          </p:nvSpPr>
          <p:spPr>
            <a:xfrm>
              <a:off x="779094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32F67AC-BD42-4382-AEC5-1A8E21C5FF38}"/>
                </a:ext>
              </a:extLst>
            </p:cNvPr>
            <p:cNvSpPr/>
            <p:nvPr/>
          </p:nvSpPr>
          <p:spPr>
            <a:xfrm>
              <a:off x="8176923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5D91920-EE4C-442C-8040-8D0189C9A6CF}"/>
                </a:ext>
              </a:extLst>
            </p:cNvPr>
            <p:cNvSpPr/>
            <p:nvPr/>
          </p:nvSpPr>
          <p:spPr>
            <a:xfrm>
              <a:off x="8562934" y="214660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DBEA257-DC62-44A2-AE63-D26C77C853B2}"/>
                </a:ext>
              </a:extLst>
            </p:cNvPr>
            <p:cNvSpPr/>
            <p:nvPr/>
          </p:nvSpPr>
          <p:spPr>
            <a:xfrm>
              <a:off x="586092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47D58D42-C335-48F2-98F9-957695408B94}"/>
                </a:ext>
              </a:extLst>
            </p:cNvPr>
            <p:cNvSpPr/>
            <p:nvPr/>
          </p:nvSpPr>
          <p:spPr>
            <a:xfrm>
              <a:off x="624693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7230D18-219F-450A-833F-155769A9A8C1}"/>
                </a:ext>
              </a:extLst>
            </p:cNvPr>
            <p:cNvSpPr/>
            <p:nvPr/>
          </p:nvSpPr>
          <p:spPr>
            <a:xfrm>
              <a:off x="6632911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9B0FE73-4938-4192-AAB0-57BBB5968154}"/>
                </a:ext>
              </a:extLst>
            </p:cNvPr>
            <p:cNvSpPr/>
            <p:nvPr/>
          </p:nvSpPr>
          <p:spPr>
            <a:xfrm>
              <a:off x="7018922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C83BD9D-5871-4C23-9AC5-B5726DBCEC9D}"/>
                </a:ext>
              </a:extLst>
            </p:cNvPr>
            <p:cNvSpPr/>
            <p:nvPr/>
          </p:nvSpPr>
          <p:spPr>
            <a:xfrm>
              <a:off x="740493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761E29A-5A8C-4AE7-A932-5C06964F95BB}"/>
                </a:ext>
              </a:extLst>
            </p:cNvPr>
            <p:cNvSpPr/>
            <p:nvPr/>
          </p:nvSpPr>
          <p:spPr>
            <a:xfrm>
              <a:off x="779094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3B3568A-0B58-4E8F-8D98-499E7B5317F0}"/>
                </a:ext>
              </a:extLst>
            </p:cNvPr>
            <p:cNvSpPr/>
            <p:nvPr/>
          </p:nvSpPr>
          <p:spPr>
            <a:xfrm>
              <a:off x="8176923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6462552-8AD4-4B71-A0D9-DEE39BD2E3C4}"/>
                </a:ext>
              </a:extLst>
            </p:cNvPr>
            <p:cNvSpPr/>
            <p:nvPr/>
          </p:nvSpPr>
          <p:spPr>
            <a:xfrm>
              <a:off x="8562934" y="248373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73D555C-270F-4735-A740-AEE5749E1A51}"/>
                </a:ext>
              </a:extLst>
            </p:cNvPr>
            <p:cNvSpPr/>
            <p:nvPr/>
          </p:nvSpPr>
          <p:spPr>
            <a:xfrm>
              <a:off x="586092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107AEF9-4D63-4272-8551-9ED25E2F4944}"/>
                </a:ext>
              </a:extLst>
            </p:cNvPr>
            <p:cNvSpPr/>
            <p:nvPr/>
          </p:nvSpPr>
          <p:spPr>
            <a:xfrm>
              <a:off x="624693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3981E49-47F5-416A-9B5F-58A69F4C958B}"/>
                </a:ext>
              </a:extLst>
            </p:cNvPr>
            <p:cNvSpPr/>
            <p:nvPr/>
          </p:nvSpPr>
          <p:spPr>
            <a:xfrm>
              <a:off x="6632911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8C72078-7A84-4CFC-BFE2-672AB9BF1205}"/>
                </a:ext>
              </a:extLst>
            </p:cNvPr>
            <p:cNvSpPr/>
            <p:nvPr/>
          </p:nvSpPr>
          <p:spPr>
            <a:xfrm>
              <a:off x="7018922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28BB36D-D169-4DD4-BB20-ECFB8A5E1EBE}"/>
                </a:ext>
              </a:extLst>
            </p:cNvPr>
            <p:cNvSpPr/>
            <p:nvPr/>
          </p:nvSpPr>
          <p:spPr>
            <a:xfrm>
              <a:off x="740493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1"/>
                    <a:pt x="17011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1020D3D-14C5-436B-A91F-4EB0786AC4FA}"/>
                </a:ext>
              </a:extLst>
            </p:cNvPr>
            <p:cNvSpPr/>
            <p:nvPr/>
          </p:nvSpPr>
          <p:spPr>
            <a:xfrm>
              <a:off x="779094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54925B-08D9-408C-AB68-B0D761D0D2AB}"/>
                </a:ext>
              </a:extLst>
            </p:cNvPr>
            <p:cNvSpPr/>
            <p:nvPr/>
          </p:nvSpPr>
          <p:spPr>
            <a:xfrm>
              <a:off x="8176923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0B6E5BE-56D8-44DD-AF65-172E2D8F34C8}"/>
                </a:ext>
              </a:extLst>
            </p:cNvPr>
            <p:cNvSpPr/>
            <p:nvPr/>
          </p:nvSpPr>
          <p:spPr>
            <a:xfrm>
              <a:off x="8562934" y="282086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1"/>
                    <a:pt x="17012" y="2441"/>
                    <a:pt x="34985" y="2441"/>
                  </a:cubicBezTo>
                  <a:cubicBezTo>
                    <a:pt x="52959" y="2441"/>
                    <a:pt x="67530" y="17011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6F2AD39-D186-4A1D-9858-E323C3946723}"/>
                </a:ext>
              </a:extLst>
            </p:cNvPr>
            <p:cNvSpPr/>
            <p:nvPr/>
          </p:nvSpPr>
          <p:spPr>
            <a:xfrm>
              <a:off x="586092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19B0D39-295D-4323-94A4-D55307FF7B8C}"/>
                </a:ext>
              </a:extLst>
            </p:cNvPr>
            <p:cNvSpPr/>
            <p:nvPr/>
          </p:nvSpPr>
          <p:spPr>
            <a:xfrm>
              <a:off x="624693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692490-AADC-4924-8FFD-8DE820BE43A9}"/>
                </a:ext>
              </a:extLst>
            </p:cNvPr>
            <p:cNvSpPr/>
            <p:nvPr/>
          </p:nvSpPr>
          <p:spPr>
            <a:xfrm>
              <a:off x="6632911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B077F6E-7DCF-42F3-AB56-2ABBAC3994FD}"/>
                </a:ext>
              </a:extLst>
            </p:cNvPr>
            <p:cNvSpPr/>
            <p:nvPr/>
          </p:nvSpPr>
          <p:spPr>
            <a:xfrm>
              <a:off x="7018922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60584D1-AD6B-4377-89EC-0710B6583D7F}"/>
                </a:ext>
              </a:extLst>
            </p:cNvPr>
            <p:cNvSpPr/>
            <p:nvPr/>
          </p:nvSpPr>
          <p:spPr>
            <a:xfrm>
              <a:off x="740493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3997709-C29E-4022-902F-F60D4F3A753F}"/>
                </a:ext>
              </a:extLst>
            </p:cNvPr>
            <p:cNvSpPr/>
            <p:nvPr/>
          </p:nvSpPr>
          <p:spPr>
            <a:xfrm>
              <a:off x="779094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3C443A4-2DCB-4758-B6F9-4B42A73C2736}"/>
                </a:ext>
              </a:extLst>
            </p:cNvPr>
            <p:cNvSpPr/>
            <p:nvPr/>
          </p:nvSpPr>
          <p:spPr>
            <a:xfrm>
              <a:off x="8176923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CFB9E49-8BBB-4822-976D-AD7DAD1F309A}"/>
                </a:ext>
              </a:extLst>
            </p:cNvPr>
            <p:cNvSpPr/>
            <p:nvPr/>
          </p:nvSpPr>
          <p:spPr>
            <a:xfrm>
              <a:off x="8562934" y="315802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7718D66-83E4-43B7-97AB-93C301258807}"/>
                </a:ext>
              </a:extLst>
            </p:cNvPr>
            <p:cNvSpPr/>
            <p:nvPr/>
          </p:nvSpPr>
          <p:spPr>
            <a:xfrm>
              <a:off x="586092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2C157F7-6590-47F1-8D4A-8D3E4B1FB74C}"/>
                </a:ext>
              </a:extLst>
            </p:cNvPr>
            <p:cNvSpPr/>
            <p:nvPr/>
          </p:nvSpPr>
          <p:spPr>
            <a:xfrm>
              <a:off x="624693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7C88497-A562-4916-8E43-554756C57188}"/>
                </a:ext>
              </a:extLst>
            </p:cNvPr>
            <p:cNvSpPr/>
            <p:nvPr/>
          </p:nvSpPr>
          <p:spPr>
            <a:xfrm>
              <a:off x="6632911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BCD98C7-9B8A-4F1D-B94F-38014FBFADD9}"/>
                </a:ext>
              </a:extLst>
            </p:cNvPr>
            <p:cNvSpPr/>
            <p:nvPr/>
          </p:nvSpPr>
          <p:spPr>
            <a:xfrm>
              <a:off x="7018922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2424FAA-F17A-4CFC-9DCE-B802332509EF}"/>
                </a:ext>
              </a:extLst>
            </p:cNvPr>
            <p:cNvSpPr/>
            <p:nvPr/>
          </p:nvSpPr>
          <p:spPr>
            <a:xfrm>
              <a:off x="740493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CB6E23B-F4FF-4976-BCBF-F9E26BFC5110}"/>
                </a:ext>
              </a:extLst>
            </p:cNvPr>
            <p:cNvSpPr/>
            <p:nvPr/>
          </p:nvSpPr>
          <p:spPr>
            <a:xfrm>
              <a:off x="779094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3822DA4-9323-4DF1-B94B-02477D876651}"/>
                </a:ext>
              </a:extLst>
            </p:cNvPr>
            <p:cNvSpPr/>
            <p:nvPr/>
          </p:nvSpPr>
          <p:spPr>
            <a:xfrm>
              <a:off x="8176923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EDBCBDF-486A-4FAF-B8EB-46A357BABE88}"/>
                </a:ext>
              </a:extLst>
            </p:cNvPr>
            <p:cNvSpPr/>
            <p:nvPr/>
          </p:nvSpPr>
          <p:spPr>
            <a:xfrm>
              <a:off x="8562934" y="349515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ECCA386-5753-4189-854C-58CB9A6820FC}"/>
                </a:ext>
              </a:extLst>
            </p:cNvPr>
            <p:cNvSpPr/>
            <p:nvPr/>
          </p:nvSpPr>
          <p:spPr>
            <a:xfrm>
              <a:off x="586092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31CC66B-4A35-40B4-A6D9-61B3CF7E623B}"/>
                </a:ext>
              </a:extLst>
            </p:cNvPr>
            <p:cNvSpPr/>
            <p:nvPr/>
          </p:nvSpPr>
          <p:spPr>
            <a:xfrm>
              <a:off x="624693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E0ED315-A60B-4B07-9714-C5CD50E30523}"/>
                </a:ext>
              </a:extLst>
            </p:cNvPr>
            <p:cNvSpPr/>
            <p:nvPr/>
          </p:nvSpPr>
          <p:spPr>
            <a:xfrm>
              <a:off x="6632911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134F6A0-7F18-41C5-AE20-4D0A29A925BA}"/>
                </a:ext>
              </a:extLst>
            </p:cNvPr>
            <p:cNvSpPr/>
            <p:nvPr/>
          </p:nvSpPr>
          <p:spPr>
            <a:xfrm>
              <a:off x="7018922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3578096-4729-40A9-8833-C9C0C64DEF8D}"/>
                </a:ext>
              </a:extLst>
            </p:cNvPr>
            <p:cNvSpPr/>
            <p:nvPr/>
          </p:nvSpPr>
          <p:spPr>
            <a:xfrm>
              <a:off x="740493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A3A2EB5-AC6D-4A2F-933A-909AAB3A5224}"/>
                </a:ext>
              </a:extLst>
            </p:cNvPr>
            <p:cNvSpPr/>
            <p:nvPr/>
          </p:nvSpPr>
          <p:spPr>
            <a:xfrm>
              <a:off x="779094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B97FD25-E3D9-4B85-A61C-A09DC73FCC8F}"/>
                </a:ext>
              </a:extLst>
            </p:cNvPr>
            <p:cNvSpPr/>
            <p:nvPr/>
          </p:nvSpPr>
          <p:spPr>
            <a:xfrm>
              <a:off x="8176923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624EBF0-3A93-4F95-9ED4-817F5F34A583}"/>
                </a:ext>
              </a:extLst>
            </p:cNvPr>
            <p:cNvSpPr/>
            <p:nvPr/>
          </p:nvSpPr>
          <p:spPr>
            <a:xfrm>
              <a:off x="8562934" y="3832281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D4CFD1F4-1146-406C-8569-FA483ED9500B}"/>
                </a:ext>
              </a:extLst>
            </p:cNvPr>
            <p:cNvSpPr/>
            <p:nvPr/>
          </p:nvSpPr>
          <p:spPr>
            <a:xfrm>
              <a:off x="586092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6A4C2B68-0BF9-4E9B-B05D-899548E0BD3E}"/>
                </a:ext>
              </a:extLst>
            </p:cNvPr>
            <p:cNvSpPr/>
            <p:nvPr/>
          </p:nvSpPr>
          <p:spPr>
            <a:xfrm>
              <a:off x="624693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294A28A4-8D30-4D88-9079-3A3973BEEE2C}"/>
                </a:ext>
              </a:extLst>
            </p:cNvPr>
            <p:cNvSpPr/>
            <p:nvPr/>
          </p:nvSpPr>
          <p:spPr>
            <a:xfrm>
              <a:off x="6632911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69BC43F-6555-44F7-A7DE-5435F8C64F89}"/>
                </a:ext>
              </a:extLst>
            </p:cNvPr>
            <p:cNvSpPr/>
            <p:nvPr/>
          </p:nvSpPr>
          <p:spPr>
            <a:xfrm>
              <a:off x="7018922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3046606-AAD6-43E5-918E-EBF97DC9F8D1}"/>
                </a:ext>
              </a:extLst>
            </p:cNvPr>
            <p:cNvSpPr/>
            <p:nvPr/>
          </p:nvSpPr>
          <p:spPr>
            <a:xfrm>
              <a:off x="740493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1" y="67530"/>
                    <a:pt x="2441" y="52959"/>
                    <a:pt x="2441" y="34985"/>
                  </a:cubicBezTo>
                  <a:cubicBezTo>
                    <a:pt x="2441" y="17012"/>
                    <a:pt x="17011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698D73B-ABC0-4FA4-AC9E-10AC84317555}"/>
                </a:ext>
              </a:extLst>
            </p:cNvPr>
            <p:cNvSpPr/>
            <p:nvPr/>
          </p:nvSpPr>
          <p:spPr>
            <a:xfrm>
              <a:off x="779094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97317928-61D5-441C-A552-437EA78318D4}"/>
                </a:ext>
              </a:extLst>
            </p:cNvPr>
            <p:cNvSpPr/>
            <p:nvPr/>
          </p:nvSpPr>
          <p:spPr>
            <a:xfrm>
              <a:off x="8176923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E8E29DF-54A8-4C5E-9BB3-07D562477A15}"/>
                </a:ext>
              </a:extLst>
            </p:cNvPr>
            <p:cNvSpPr/>
            <p:nvPr/>
          </p:nvSpPr>
          <p:spPr>
            <a:xfrm>
              <a:off x="8562934" y="4169442"/>
              <a:ext cx="68344" cy="68344"/>
            </a:xfrm>
            <a:custGeom>
              <a:avLst/>
              <a:gdLst>
                <a:gd name="connsiteX0" fmla="*/ 67530 w 68343"/>
                <a:gd name="connsiteY0" fmla="*/ 34985 h 68343"/>
                <a:gd name="connsiteX1" fmla="*/ 34985 w 68343"/>
                <a:gd name="connsiteY1" fmla="*/ 67530 h 68343"/>
                <a:gd name="connsiteX2" fmla="*/ 2441 w 68343"/>
                <a:gd name="connsiteY2" fmla="*/ 34985 h 68343"/>
                <a:gd name="connsiteX3" fmla="*/ 34985 w 68343"/>
                <a:gd name="connsiteY3" fmla="*/ 2441 h 68343"/>
                <a:gd name="connsiteX4" fmla="*/ 67530 w 68343"/>
                <a:gd name="connsiteY4" fmla="*/ 34985 h 6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3" h="68343">
                  <a:moveTo>
                    <a:pt x="67530" y="34985"/>
                  </a:moveTo>
                  <a:cubicBezTo>
                    <a:pt x="67530" y="52959"/>
                    <a:pt x="52959" y="67530"/>
                    <a:pt x="34985" y="67530"/>
                  </a:cubicBezTo>
                  <a:cubicBezTo>
                    <a:pt x="17012" y="67530"/>
                    <a:pt x="2441" y="52959"/>
                    <a:pt x="2441" y="34985"/>
                  </a:cubicBezTo>
                  <a:cubicBezTo>
                    <a:pt x="2441" y="17012"/>
                    <a:pt x="17012" y="2441"/>
                    <a:pt x="34985" y="2441"/>
                  </a:cubicBezTo>
                  <a:cubicBezTo>
                    <a:pt x="52959" y="2441"/>
                    <a:pt x="67530" y="17012"/>
                    <a:pt x="67530" y="349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1" name="Text Placeholder 4">
            <a:extLst>
              <a:ext uri="{FF2B5EF4-FFF2-40B4-BE49-F238E27FC236}">
                <a16:creationId xmlns:a16="http://schemas.microsoft.com/office/drawing/2014/main" id="{DB991B2C-7687-49C1-B661-629DA58ED2FB}"/>
              </a:ext>
            </a:extLst>
          </p:cNvPr>
          <p:cNvSpPr txBox="1">
            <a:spLocks/>
          </p:cNvSpPr>
          <p:nvPr/>
        </p:nvSpPr>
        <p:spPr>
          <a:xfrm>
            <a:off x="1033638" y="3454387"/>
            <a:ext cx="2361705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2400" b="1" dirty="0">
              <a:solidFill>
                <a:srgbClr val="000000"/>
              </a:solidFill>
            </a:endParaRPr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495" y="5718665"/>
            <a:ext cx="803676" cy="6981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04A4069-0352-4EC6-B865-4B2B64CB8416}"/>
              </a:ext>
            </a:extLst>
          </p:cNvPr>
          <p:cNvSpPr/>
          <p:nvPr/>
        </p:nvSpPr>
        <p:spPr>
          <a:xfrm>
            <a:off x="11203203" y="5491749"/>
            <a:ext cx="587758" cy="587758"/>
          </a:xfrm>
          <a:prstGeom prst="ellipse">
            <a:avLst/>
          </a:prstGeom>
          <a:noFill/>
          <a:ln w="76200">
            <a:solidFill>
              <a:srgbClr val="191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92" y="6467683"/>
            <a:ext cx="1277938" cy="32590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2C272AB-1245-42DF-BC86-33F930CC0618}"/>
              </a:ext>
            </a:extLst>
          </p:cNvPr>
          <p:cNvSpPr txBox="1"/>
          <p:nvPr/>
        </p:nvSpPr>
        <p:spPr>
          <a:xfrm>
            <a:off x="185392" y="280998"/>
            <a:ext cx="502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3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PROJECT CONTEXT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185392" y="1286557"/>
            <a:ext cx="5807675" cy="9711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3200" b="1" dirty="0">
                <a:solidFill>
                  <a:schemeClr val="tx1"/>
                </a:solidFill>
              </a:rPr>
              <a:t>Overview of FIX communication </a:t>
            </a:r>
            <a:r>
              <a:rPr lang="en-US" altLang="ko-KR" sz="3200" dirty="0">
                <a:solidFill>
                  <a:schemeClr val="tx1"/>
                </a:solidFill>
                <a:latin typeface="Alcubierre" panose="02000000000000000000" pitchFamily="50" charset="0"/>
              </a:rPr>
              <a:t>(FIX Message)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1C8650-76D9-491B-95EC-6A04010E219E}"/>
              </a:ext>
            </a:extLst>
          </p:cNvPr>
          <p:cNvSpPr/>
          <p:nvPr/>
        </p:nvSpPr>
        <p:spPr>
          <a:xfrm>
            <a:off x="0" y="2641017"/>
            <a:ext cx="12192000" cy="1252384"/>
          </a:xfrm>
          <a:prstGeom prst="rect">
            <a:avLst/>
          </a:prstGeom>
          <a:solidFill>
            <a:srgbClr val="DD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8863" y="2925589"/>
            <a:ext cx="11431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8=FIX.4.2|9=126|35=A|49=theBroker.12345|56=CSERVER|34=1|52=20170117-08:03:04| 57=TRADE|50=any_string|98=0|108=30|141=Y|553=12345|554=passw0rd!|10=131|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1033638" y="4579755"/>
            <a:ext cx="6883562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dirty="0" smtClean="0">
                <a:solidFill>
                  <a:schemeClr val="tx1"/>
                </a:solidFill>
              </a:rPr>
              <a:t>Tag=Value | Tag=Value | Tag=Value |…</a:t>
            </a:r>
            <a:endParaRPr lang="en-US" altLang="ko-KR" sz="2800" dirty="0">
              <a:solidFill>
                <a:schemeClr val="tx1"/>
              </a:solidFill>
              <a:latin typeface="Alcubierre" panose="02000000000000000000" pitchFamily="50" charset="0"/>
            </a:endParaRPr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976761" y="5623924"/>
            <a:ext cx="3999685" cy="532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b="1" dirty="0" smtClean="0">
                <a:solidFill>
                  <a:schemeClr val="tx1"/>
                </a:solidFill>
              </a:rPr>
              <a:t>System 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messages 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CFD6C4B9-B777-4A57-BC5A-4819DD3ED4BF}"/>
              </a:ext>
            </a:extLst>
          </p:cNvPr>
          <p:cNvSpPr txBox="1">
            <a:spLocks/>
          </p:cNvSpPr>
          <p:nvPr/>
        </p:nvSpPr>
        <p:spPr>
          <a:xfrm>
            <a:off x="5302418" y="5623924"/>
            <a:ext cx="3999685" cy="532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2800" b="1" dirty="0" smtClean="0">
                <a:solidFill>
                  <a:schemeClr val="tx1"/>
                </a:solidFill>
              </a:rPr>
              <a:t>Application messages </a:t>
            </a:r>
            <a:endParaRPr lang="en-US" altLang="ko-K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6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1" grpId="0"/>
      <p:bldP spid="94" grpId="0"/>
      <p:bldP spid="9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18619</TotalTime>
  <Words>1153</Words>
  <Application>Microsoft Office PowerPoint</Application>
  <PresentationFormat>Widescreen</PresentationFormat>
  <Paragraphs>266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맑은 고딕</vt:lpstr>
      <vt:lpstr>Alcubierre</vt:lpstr>
      <vt:lpstr>Arial</vt:lpstr>
      <vt:lpstr>Calibri</vt:lpstr>
      <vt:lpstr>Calibri Light</vt:lpstr>
      <vt:lpstr>Colonna MT</vt:lpstr>
      <vt:lpstr>Courier New</vt:lpstr>
      <vt:lpstr>Fira Sans Extra Condensed</vt:lpstr>
      <vt:lpstr>Fira Sans Extra Condensed Medium</vt:lpstr>
      <vt:lpstr>Fjalla One</vt:lpstr>
      <vt:lpstr>Lucida Console</vt:lpstr>
      <vt:lpstr>Roboto</vt:lpstr>
      <vt:lpstr>Roboto Black</vt:lpstr>
      <vt:lpstr>Segoe UI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BODY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Haythem Trabelsi</dc:creator>
  <cp:lastModifiedBy>rinda</cp:lastModifiedBy>
  <cp:revision>304</cp:revision>
  <dcterms:created xsi:type="dcterms:W3CDTF">2018-11-07T21:42:22Z</dcterms:created>
  <dcterms:modified xsi:type="dcterms:W3CDTF">2021-10-27T00:05:20Z</dcterms:modified>
</cp:coreProperties>
</file>